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3"/>
  </p:notesMasterIdLst>
  <p:sldIdLst>
    <p:sldId id="11089083" r:id="rId2"/>
    <p:sldId id="11089076" r:id="rId3"/>
    <p:sldId id="11899" r:id="rId4"/>
    <p:sldId id="2224" r:id="rId5"/>
    <p:sldId id="256" r:id="rId6"/>
    <p:sldId id="2208" r:id="rId7"/>
    <p:sldId id="2213" r:id="rId8"/>
    <p:sldId id="11089072" r:id="rId9"/>
    <p:sldId id="11089102" r:id="rId10"/>
    <p:sldId id="11089070" r:id="rId11"/>
    <p:sldId id="2222" r:id="rId12"/>
    <p:sldId id="2214" r:id="rId13"/>
    <p:sldId id="2229" r:id="rId14"/>
    <p:sldId id="348" r:id="rId15"/>
    <p:sldId id="424" r:id="rId16"/>
    <p:sldId id="350" r:id="rId17"/>
    <p:sldId id="345" r:id="rId18"/>
    <p:sldId id="2227" r:id="rId19"/>
    <p:sldId id="533" r:id="rId20"/>
    <p:sldId id="11089086" r:id="rId21"/>
    <p:sldId id="11089103" r:id="rId22"/>
    <p:sldId id="11089097" r:id="rId23"/>
    <p:sldId id="11089203" r:id="rId24"/>
    <p:sldId id="11089202" r:id="rId25"/>
    <p:sldId id="341" r:id="rId26"/>
    <p:sldId id="11089077" r:id="rId27"/>
    <p:sldId id="459" r:id="rId28"/>
    <p:sldId id="11089078" r:id="rId29"/>
    <p:sldId id="1093" r:id="rId30"/>
    <p:sldId id="11089080" r:id="rId31"/>
    <p:sldId id="11089081" r:id="rId32"/>
  </p:sldIdLst>
  <p:sldSz cx="12192000" cy="6858000"/>
  <p:notesSz cx="6858000" cy="9144000"/>
  <p:embeddedFontLst>
    <p:embeddedFont>
      <p:font typeface="Agency FB" panose="020B0503020202020204" pitchFamily="34" charset="0"/>
      <p:regular r:id="rId34"/>
      <p:bold r:id="rId35"/>
    </p:embeddedFont>
    <p:embeddedFont>
      <p:font typeface="Century Gothic" panose="020B0502020202020204" pitchFamily="34" charset="0"/>
      <p:regular r:id="rId36"/>
      <p:bold r:id="rId37"/>
      <p:italic r:id="rId38"/>
      <p:boldItalic r:id="rId39"/>
    </p:embeddedFont>
    <p:embeddedFont>
      <p:font typeface="等线" panose="02010600030101010101" pitchFamily="2" charset="-122"/>
      <p:regular r:id="rId40"/>
      <p:bold r:id="rId41"/>
    </p:embeddedFont>
    <p:embeddedFont>
      <p:font typeface="华文中宋" panose="02010600040101010101" pitchFamily="2" charset="-122"/>
      <p:regular r:id="rId42"/>
    </p:embeddedFont>
    <p:embeddedFont>
      <p:font typeface="金山云技术体" pitchFamily="2" charset="-122"/>
      <p:regular r:id="rId43"/>
    </p:embeddedFont>
    <p:embeddedFont>
      <p:font typeface="思源黑体 Normal" panose="020B0400000000000000" pitchFamily="34" charset="-122"/>
      <p:regular r:id="rId44"/>
    </p:embeddedFont>
    <p:embeddedFont>
      <p:font typeface="微软雅黑" panose="020B0503020204020204" pitchFamily="34" charset="-122"/>
      <p:regular r:id="rId45"/>
      <p:bold r:id="rId46"/>
    </p:embeddedFont>
    <p:embeddedFont>
      <p:font typeface="优设标题黑" panose="00000500000000000000" pitchFamily="2" charset="-122"/>
      <p:regular r:id="rId47"/>
    </p:embeddedFont>
    <p:embeddedFont>
      <p:font typeface="字体圈欣意冠黑体" panose="00000500000000000000" pitchFamily="2" charset="-122"/>
      <p:regular r:id="rId48"/>
    </p:embeddedFont>
  </p:embeddedFontLst>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8CC5"/>
    <a:srgbClr val="4C4676"/>
    <a:srgbClr val="23B2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94660"/>
  </p:normalViewPr>
  <p:slideViewPr>
    <p:cSldViewPr snapToGrid="0" showGuides="1">
      <p:cViewPr varScale="1">
        <p:scale>
          <a:sx n="100" d="100"/>
          <a:sy n="100" d="100"/>
        </p:scale>
        <p:origin x="76" y="56"/>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AF21E-AA1D-4678-9985-583FF147C867}" type="datetimeFigureOut">
              <a:rPr lang="zh-CN" altLang="en-US" smtClean="0"/>
              <a:t>2025/7/2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E13EF-56DF-477F-9799-2CC6E8A63DC6}" type="slidenum">
              <a:rPr lang="zh-CN" altLang="en-US" smtClean="0"/>
              <a:t>‹#›</a:t>
            </a:fld>
            <a:endParaRPr lang="zh-CN" altLang="en-US"/>
          </a:p>
        </p:txBody>
      </p:sp>
    </p:spTree>
    <p:extLst>
      <p:ext uri="{BB962C8B-B14F-4D97-AF65-F5344CB8AC3E}">
        <p14:creationId xmlns:p14="http://schemas.microsoft.com/office/powerpoint/2010/main" val="3668839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  </a:t>
            </a:r>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E284C95-AC36-47D7-BA46-D13F2CF6C509}" type="slidenum">
              <a:rPr kumimoji="0" lang="ru-R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ru-RU"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985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13</a:t>
            </a:fld>
            <a:endParaRPr lang="zh-CN" altLang="en-US"/>
          </a:p>
        </p:txBody>
      </p:sp>
    </p:spTree>
    <p:extLst>
      <p:ext uri="{BB962C8B-B14F-4D97-AF65-F5344CB8AC3E}">
        <p14:creationId xmlns:p14="http://schemas.microsoft.com/office/powerpoint/2010/main" val="4274766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14</a:t>
            </a:fld>
            <a:endParaRPr lang="zh-CN" altLang="en-US"/>
          </a:p>
        </p:txBody>
      </p:sp>
    </p:spTree>
    <p:extLst>
      <p:ext uri="{BB962C8B-B14F-4D97-AF65-F5344CB8AC3E}">
        <p14:creationId xmlns:p14="http://schemas.microsoft.com/office/powerpoint/2010/main" val="2707547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p:cNvSpPr>
          <p:nvPr>
            <p:ph type="sldImg"/>
          </p:nvPr>
        </p:nvSpPr>
        <p:spPr/>
      </p:sp>
      <p:sp>
        <p:nvSpPr>
          <p:cNvPr id="6146" name="备注占位符 2"/>
          <p:cNvSpPr>
            <a:spLocks noGrp="1"/>
          </p:cNvSpPr>
          <p:nvPr>
            <p:ph type="body"/>
          </p:nvPr>
        </p:nvSpPr>
        <p:spPr/>
        <p:txBody>
          <a:bodyPr lIns="91440" tIns="45720" rIns="91440" bIns="45720" anchor="t"/>
          <a:lstStyle/>
          <a:p>
            <a:pPr lvl="0"/>
            <a:endParaRPr lang="zh-CN" altLang="en-US"/>
          </a:p>
        </p:txBody>
      </p:sp>
      <p:sp>
        <p:nvSpPr>
          <p:cNvPr id="6147" name="灯片编号占位符 3"/>
          <p:cNvSpPr>
            <a:spLocks noGrp="1"/>
          </p:cNvSpPr>
          <p:nvPr>
            <p:ph type="sldNum" sz="quarter"/>
          </p:nvPr>
        </p:nvSpPr>
        <p:spPr>
          <a:xfrm>
            <a:off x="4024313" y="9721850"/>
            <a:ext cx="3078162" cy="512763"/>
          </a:xfrm>
          <a:prstGeom prst="rect">
            <a:avLst/>
          </a:prstGeom>
          <a:noFill/>
          <a:ln w="9525">
            <a:noFill/>
          </a:ln>
        </p:spPr>
        <p:txBody>
          <a:bodyPr vert="horz" lIns="91440" tIns="45720" rIns="91440" bIns="45720" anchor="b"/>
          <a:lstStyle/>
          <a:p>
            <a:pPr lvl="0" indent="0" algn="r"/>
            <a:fld id="{9A0DB2DC-4C9A-4742-B13C-FB6460FD3503}" type="slidenum">
              <a:rPr lang="zh-CN" altLang="en-US" sz="1200"/>
              <a:t>15</a:t>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16</a:t>
            </a:fld>
            <a:endParaRPr lang="zh-CN" altLang="en-US"/>
          </a:p>
        </p:txBody>
      </p:sp>
    </p:spTree>
    <p:extLst>
      <p:ext uri="{BB962C8B-B14F-4D97-AF65-F5344CB8AC3E}">
        <p14:creationId xmlns:p14="http://schemas.microsoft.com/office/powerpoint/2010/main" val="1812352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17</a:t>
            </a:fld>
            <a:endParaRPr lang="zh-CN" altLang="en-US"/>
          </a:p>
        </p:txBody>
      </p:sp>
    </p:spTree>
    <p:extLst>
      <p:ext uri="{BB962C8B-B14F-4D97-AF65-F5344CB8AC3E}">
        <p14:creationId xmlns:p14="http://schemas.microsoft.com/office/powerpoint/2010/main" val="4206037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18</a:t>
            </a:fld>
            <a:endParaRPr lang="zh-CN" altLang="en-US"/>
          </a:p>
        </p:txBody>
      </p:sp>
    </p:spTree>
    <p:extLst>
      <p:ext uri="{BB962C8B-B14F-4D97-AF65-F5344CB8AC3E}">
        <p14:creationId xmlns:p14="http://schemas.microsoft.com/office/powerpoint/2010/main" val="2705910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E13EF-56DF-477F-9799-2CC6E8A63DC6}"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E13EF-56DF-477F-9799-2CC6E8A63DC6}"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23</a:t>
            </a:fld>
            <a:endParaRPr lang="zh-CN" altLang="en-US"/>
          </a:p>
        </p:txBody>
      </p:sp>
    </p:spTree>
    <p:extLst>
      <p:ext uri="{BB962C8B-B14F-4D97-AF65-F5344CB8AC3E}">
        <p14:creationId xmlns:p14="http://schemas.microsoft.com/office/powerpoint/2010/main" val="264443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0401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E13EF-56DF-477F-9799-2CC6E8A63DC6}" type="slidenum">
              <a:rPr lang="zh-CN" altLang="en-US" smtClean="0"/>
              <a:t>24</a:t>
            </a:fld>
            <a:endParaRPr lang="zh-CN" altLang="en-US"/>
          </a:p>
        </p:txBody>
      </p:sp>
    </p:spTree>
    <p:extLst>
      <p:ext uri="{BB962C8B-B14F-4D97-AF65-F5344CB8AC3E}">
        <p14:creationId xmlns:p14="http://schemas.microsoft.com/office/powerpoint/2010/main" val="4274711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25</a:t>
            </a:fld>
            <a:endParaRPr lang="zh-CN" altLang="en-US"/>
          </a:p>
        </p:txBody>
      </p:sp>
    </p:spTree>
    <p:extLst>
      <p:ext uri="{BB962C8B-B14F-4D97-AF65-F5344CB8AC3E}">
        <p14:creationId xmlns:p14="http://schemas.microsoft.com/office/powerpoint/2010/main" val="176144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26</a:t>
            </a:fld>
            <a:endParaRPr lang="zh-CN" altLang="en-US"/>
          </a:p>
        </p:txBody>
      </p:sp>
    </p:spTree>
    <p:extLst>
      <p:ext uri="{BB962C8B-B14F-4D97-AF65-F5344CB8AC3E}">
        <p14:creationId xmlns:p14="http://schemas.microsoft.com/office/powerpoint/2010/main" val="269763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https://www.ypppt.com/</a:t>
            </a:r>
            <a:endParaRPr lang="zh-CN" altLang="en-US"/>
          </a:p>
        </p:txBody>
      </p:sp>
      <p:sp>
        <p:nvSpPr>
          <p:cNvPr id="4" name="灯片编号占位符 3"/>
          <p:cNvSpPr>
            <a:spLocks noGrp="1"/>
          </p:cNvSpPr>
          <p:nvPr>
            <p:ph type="sldNum" sz="quarter" idx="10"/>
          </p:nvPr>
        </p:nvSpPr>
        <p:spPr/>
        <p:txBody>
          <a:bodyPr/>
          <a:lstStyle/>
          <a:p>
            <a:fld id="{D50DEE79-D6A9-404B-B2E7-14B1D3548937}" type="slidenum">
              <a:rPr lang="zh-CN" altLang="en-US" smtClean="0"/>
              <a:pPr/>
              <a:t>27</a:t>
            </a:fld>
            <a:endParaRPr lang="zh-CN" altLang="en-US"/>
          </a:p>
        </p:txBody>
      </p:sp>
    </p:spTree>
    <p:extLst>
      <p:ext uri="{BB962C8B-B14F-4D97-AF65-F5344CB8AC3E}">
        <p14:creationId xmlns:p14="http://schemas.microsoft.com/office/powerpoint/2010/main" val="4033268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https://www.ypppt.com/</a:t>
            </a:r>
            <a:endParaRPr lang="zh-CN" altLang="en-US"/>
          </a:p>
        </p:txBody>
      </p:sp>
      <p:sp>
        <p:nvSpPr>
          <p:cNvPr id="4" name="灯片编号占位符 3"/>
          <p:cNvSpPr>
            <a:spLocks noGrp="1"/>
          </p:cNvSpPr>
          <p:nvPr>
            <p:ph type="sldNum" sz="quarter" idx="10"/>
          </p:nvPr>
        </p:nvSpPr>
        <p:spPr/>
        <p:txBody>
          <a:bodyPr/>
          <a:lstStyle/>
          <a:p>
            <a:fld id="{D50DEE79-D6A9-404B-B2E7-14B1D3548937}" type="slidenum">
              <a:rPr lang="zh-CN" altLang="en-US" smtClean="0"/>
              <a:pPr/>
              <a:t>28</a:t>
            </a:fld>
            <a:endParaRPr lang="zh-CN" altLang="en-US"/>
          </a:p>
        </p:txBody>
      </p:sp>
    </p:spTree>
    <p:extLst>
      <p:ext uri="{BB962C8B-B14F-4D97-AF65-F5344CB8AC3E}">
        <p14:creationId xmlns:p14="http://schemas.microsoft.com/office/powerpoint/2010/main" val="2894662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30</a:t>
            </a:fld>
            <a:endParaRPr lang="zh-CN" altLang="en-US"/>
          </a:p>
        </p:txBody>
      </p:sp>
    </p:spTree>
    <p:extLst>
      <p:ext uri="{BB962C8B-B14F-4D97-AF65-F5344CB8AC3E}">
        <p14:creationId xmlns:p14="http://schemas.microsoft.com/office/powerpoint/2010/main" val="2118383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31</a:t>
            </a:fld>
            <a:endParaRPr lang="zh-CN" altLang="en-US"/>
          </a:p>
        </p:txBody>
      </p:sp>
    </p:spTree>
    <p:extLst>
      <p:ext uri="{BB962C8B-B14F-4D97-AF65-F5344CB8AC3E}">
        <p14:creationId xmlns:p14="http://schemas.microsoft.com/office/powerpoint/2010/main" val="3512645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p:cNvSpPr>
          <p:nvPr>
            <p:ph type="sldImg" idx="4294967295"/>
          </p:nvPr>
        </p:nvSpPr>
        <p:spPr>
          <a:ln>
            <a:miter lim="800000"/>
          </a:ln>
        </p:spPr>
      </p:sp>
      <p:sp>
        <p:nvSpPr>
          <p:cNvPr id="17410" name="备注占位符 2"/>
          <p:cNvSpPr>
            <a:spLocks noGrp="1" noChangeArrowheads="1"/>
          </p:cNvSpPr>
          <p:nvPr>
            <p:ph type="body" idx="4294967295"/>
          </p:nvPr>
        </p:nvSpPr>
        <p:spPr/>
        <p:txBody>
          <a:bodyPr/>
          <a:lstStyle/>
          <a:p>
            <a:endParaRPr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nchor="b"/>
          <a:lstStyle/>
          <a:p>
            <a:pPr algn="r"/>
            <a:fld id="{2055D338-B237-4183-8DD4-CA9A11168F3C}" type="slidenum">
              <a:rPr lang="zh-CN" altLang="en-US" sz="1200">
                <a:solidFill>
                  <a:srgbClr val="000000"/>
                </a:solidFill>
                <a:latin typeface="等线" panose="02010600030101010101" charset="-122"/>
                <a:ea typeface="等线" panose="02010600030101010101" charset="-122"/>
                <a:cs typeface="等线" panose="02010600030101010101" charset="-122"/>
              </a:rPr>
              <a:t>6</a:t>
            </a:fld>
            <a:endParaRPr lang="zh-CN" altLang="en-US" sz="1200">
              <a:solidFill>
                <a:srgbClr val="000000"/>
              </a:solidFill>
              <a:latin typeface="等线" panose="02010600030101010101" charset="-122"/>
              <a:ea typeface="等线" panose="02010600030101010101" charset="-122"/>
              <a:cs typeface="等线" panose="02010600030101010101"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p:cNvSpPr>
          <p:nvPr>
            <p:ph type="sldImg" idx="4294967295"/>
          </p:nvPr>
        </p:nvSpPr>
        <p:spPr>
          <a:ln>
            <a:miter lim="800000"/>
          </a:ln>
        </p:spPr>
      </p:sp>
      <p:sp>
        <p:nvSpPr>
          <p:cNvPr id="17410" name="备注占位符 2"/>
          <p:cNvSpPr>
            <a:spLocks noGrp="1" noChangeArrowheads="1"/>
          </p:cNvSpPr>
          <p:nvPr>
            <p:ph type="body" idx="4294967295"/>
          </p:nvPr>
        </p:nvSpPr>
        <p:spPr/>
        <p:txBody>
          <a:bodyPr/>
          <a:lstStyle/>
          <a:p>
            <a:endParaRPr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nchor="b"/>
          <a:lstStyle/>
          <a:p>
            <a:pPr algn="r"/>
            <a:fld id="{2055D338-B237-4183-8DD4-CA9A11168F3C}" type="slidenum">
              <a:rPr lang="zh-CN" altLang="en-US" sz="1200">
                <a:solidFill>
                  <a:srgbClr val="000000"/>
                </a:solidFill>
                <a:latin typeface="等线" panose="02010600030101010101" charset="-122"/>
                <a:ea typeface="等线" panose="02010600030101010101" charset="-122"/>
                <a:cs typeface="等线" panose="02010600030101010101" charset="-122"/>
              </a:rPr>
              <a:t>7</a:t>
            </a:fld>
            <a:endParaRPr lang="zh-CN" altLang="en-US" sz="1200">
              <a:solidFill>
                <a:srgbClr val="000000"/>
              </a:solidFill>
              <a:latin typeface="等线" panose="02010600030101010101" charset="-122"/>
              <a:ea typeface="等线" panose="02010600030101010101" charset="-122"/>
              <a:cs typeface="等线" panose="02010600030101010101"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8</a:t>
            </a:fld>
            <a:endParaRPr lang="zh-CN" altLang="en-US"/>
          </a:p>
        </p:txBody>
      </p:sp>
    </p:spTree>
    <p:extLst>
      <p:ext uri="{BB962C8B-B14F-4D97-AF65-F5344CB8AC3E}">
        <p14:creationId xmlns:p14="http://schemas.microsoft.com/office/powerpoint/2010/main" val="194054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9</a:t>
            </a:fld>
            <a:endParaRPr lang="zh-CN" altLang="en-US"/>
          </a:p>
        </p:txBody>
      </p:sp>
    </p:spTree>
    <p:extLst>
      <p:ext uri="{BB962C8B-B14F-4D97-AF65-F5344CB8AC3E}">
        <p14:creationId xmlns:p14="http://schemas.microsoft.com/office/powerpoint/2010/main" val="1530489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10</a:t>
            </a:fld>
            <a:endParaRPr lang="zh-CN" altLang="en-US"/>
          </a:p>
        </p:txBody>
      </p:sp>
    </p:spTree>
    <p:extLst>
      <p:ext uri="{BB962C8B-B14F-4D97-AF65-F5344CB8AC3E}">
        <p14:creationId xmlns:p14="http://schemas.microsoft.com/office/powerpoint/2010/main" val="4003106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11</a:t>
            </a:fld>
            <a:endParaRPr lang="zh-CN" altLang="en-US"/>
          </a:p>
        </p:txBody>
      </p:sp>
    </p:spTree>
    <p:extLst>
      <p:ext uri="{BB962C8B-B14F-4D97-AF65-F5344CB8AC3E}">
        <p14:creationId xmlns:p14="http://schemas.microsoft.com/office/powerpoint/2010/main" val="14623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12</a:t>
            </a:fld>
            <a:endParaRPr lang="zh-CN" altLang="en-US"/>
          </a:p>
        </p:txBody>
      </p:sp>
    </p:spTree>
    <p:extLst>
      <p:ext uri="{BB962C8B-B14F-4D97-AF65-F5344CB8AC3E}">
        <p14:creationId xmlns:p14="http://schemas.microsoft.com/office/powerpoint/2010/main" val="1510300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54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78066891"/>
      </p:ext>
    </p:extLst>
  </p:cSld>
  <p:clrMapOvr>
    <a:masterClrMapping/>
  </p:clrMapOvr>
  <p:transition spd="slow" advClick="0"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cxnSp>
        <p:nvCxnSpPr>
          <p:cNvPr id="3" name="直接连接符 2"/>
          <p:cNvCxnSpPr/>
          <p:nvPr userDrawn="1"/>
        </p:nvCxnSpPr>
        <p:spPr>
          <a:xfrm>
            <a:off x="831850" y="711200"/>
            <a:ext cx="3937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7423150" y="711200"/>
            <a:ext cx="3937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占位符 8"/>
          <p:cNvSpPr>
            <a:spLocks noGrp="1"/>
          </p:cNvSpPr>
          <p:nvPr>
            <p:ph type="body" sz="quarter" idx="13" hasCustomPrompt="1"/>
          </p:nvPr>
        </p:nvSpPr>
        <p:spPr>
          <a:xfrm>
            <a:off x="4786944" y="411490"/>
            <a:ext cx="2618112" cy="523220"/>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defRPr kumimoji="0" lang="en-US" altLang="zh-CN" sz="28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cs"/>
              </a:defRPr>
            </a:lvl1pPr>
          </a:lstStyle>
          <a:p>
            <a:pPr lvl="0"/>
            <a:r>
              <a:rPr lang="en-US" altLang="zh-CN" noProof="0"/>
              <a:t>TITLE HERE</a:t>
            </a:r>
          </a:p>
        </p:txBody>
      </p:sp>
      <p:sp>
        <p:nvSpPr>
          <p:cNvPr id="5" name="日期占位符 1"/>
          <p:cNvSpPr>
            <a:spLocks noGrp="1"/>
          </p:cNvSpPr>
          <p:nvPr>
            <p:ph type="dt" sz="half" idx="14"/>
          </p:nvPr>
        </p:nvSpPr>
        <p:spPr/>
        <p:txBody>
          <a:bodyPr/>
          <a:lstStyle>
            <a:lvl1pPr>
              <a:defRPr/>
            </a:lvl1pPr>
          </a:lstStyle>
          <a:p>
            <a:fld id="{E4DDF3E2-2416-4902-99FA-F71964FDC53B}" type="datetimeFigureOut">
              <a:rPr lang="zh-CN" altLang="en-US"/>
              <a:t>2025/7/2</a:t>
            </a:fld>
            <a:endParaRPr lang="zh-CN" altLang="en-US"/>
          </a:p>
        </p:txBody>
      </p:sp>
      <p:sp>
        <p:nvSpPr>
          <p:cNvPr id="6" name="页脚占位符 2"/>
          <p:cNvSpPr>
            <a:spLocks noGrp="1"/>
          </p:cNvSpPr>
          <p:nvPr>
            <p:ph type="ftr" sz="quarter" idx="15"/>
          </p:nvPr>
        </p:nvSpPr>
        <p:spPr/>
        <p:txBody>
          <a:bodyPr/>
          <a:lstStyle>
            <a:lvl1pPr>
              <a:defRPr/>
            </a:lvl1pPr>
          </a:lstStyle>
          <a:p>
            <a:endParaRPr lang="zh-CN" altLang="en-US"/>
          </a:p>
        </p:txBody>
      </p:sp>
      <p:sp>
        <p:nvSpPr>
          <p:cNvPr id="7" name="灯片编号占位符 3"/>
          <p:cNvSpPr>
            <a:spLocks noGrp="1"/>
          </p:cNvSpPr>
          <p:nvPr>
            <p:ph type="sldNum" sz="quarter" idx="16"/>
          </p:nvPr>
        </p:nvSpPr>
        <p:spPr/>
        <p:txBody>
          <a:bodyPr/>
          <a:lstStyle>
            <a:lvl1pPr>
              <a:defRPr/>
            </a:lvl1pPr>
          </a:lstStyle>
          <a:p>
            <a:fld id="{E02431EF-D64A-4FA3-B260-68DFE0D8899D}" type="slidenum">
              <a:rPr lang="zh-CN" altLang="en-US"/>
              <a:t>‹#›</a:t>
            </a:fld>
            <a:endParaRPr lang="zh-CN" altLang="en-US"/>
          </a:p>
        </p:txBody>
      </p:sp>
    </p:spTree>
    <p:extLst>
      <p:ext uri="{BB962C8B-B14F-4D97-AF65-F5344CB8AC3E}">
        <p14:creationId xmlns:p14="http://schemas.microsoft.com/office/powerpoint/2010/main" val="1445049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2025/7/2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extLst>
      <p:ext uri="{BB962C8B-B14F-4D97-AF65-F5344CB8AC3E}">
        <p14:creationId xmlns:p14="http://schemas.microsoft.com/office/powerpoint/2010/main" val="1990499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718346" y="1770745"/>
            <a:ext cx="2444216" cy="3846285"/>
          </a:xfrm>
          <a:custGeom>
            <a:avLst/>
            <a:gdLst>
              <a:gd name="connsiteX0" fmla="*/ 0 w 2444216"/>
              <a:gd name="connsiteY0" fmla="*/ 0 h 3846285"/>
              <a:gd name="connsiteX1" fmla="*/ 2444216 w 2444216"/>
              <a:gd name="connsiteY1" fmla="*/ 0 h 3846285"/>
              <a:gd name="connsiteX2" fmla="*/ 2444216 w 2444216"/>
              <a:gd name="connsiteY2" fmla="*/ 3846285 h 3846285"/>
              <a:gd name="connsiteX3" fmla="*/ 0 w 2444216"/>
              <a:gd name="connsiteY3" fmla="*/ 3846285 h 3846285"/>
            </a:gdLst>
            <a:ahLst/>
            <a:cxnLst>
              <a:cxn ang="0">
                <a:pos x="connsiteX0" y="connsiteY0"/>
              </a:cxn>
              <a:cxn ang="0">
                <a:pos x="connsiteX1" y="connsiteY1"/>
              </a:cxn>
              <a:cxn ang="0">
                <a:pos x="connsiteX2" y="connsiteY2"/>
              </a:cxn>
              <a:cxn ang="0">
                <a:pos x="connsiteX3" y="connsiteY3"/>
              </a:cxn>
            </a:cxnLst>
            <a:rect l="l" t="t" r="r" b="b"/>
            <a:pathLst>
              <a:path w="2444216" h="3846285">
                <a:moveTo>
                  <a:pt x="0" y="0"/>
                </a:moveTo>
                <a:lnTo>
                  <a:pt x="2444216" y="0"/>
                </a:lnTo>
                <a:lnTo>
                  <a:pt x="2444216" y="3846285"/>
                </a:lnTo>
                <a:lnTo>
                  <a:pt x="0" y="3846285"/>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496384" y="1770745"/>
            <a:ext cx="2444216" cy="3846285"/>
          </a:xfrm>
          <a:custGeom>
            <a:avLst/>
            <a:gdLst>
              <a:gd name="connsiteX0" fmla="*/ 0 w 2444216"/>
              <a:gd name="connsiteY0" fmla="*/ 0 h 3846285"/>
              <a:gd name="connsiteX1" fmla="*/ 2444216 w 2444216"/>
              <a:gd name="connsiteY1" fmla="*/ 0 h 3846285"/>
              <a:gd name="connsiteX2" fmla="*/ 2444216 w 2444216"/>
              <a:gd name="connsiteY2" fmla="*/ 3846285 h 3846285"/>
              <a:gd name="connsiteX3" fmla="*/ 0 w 2444216"/>
              <a:gd name="connsiteY3" fmla="*/ 3846285 h 3846285"/>
            </a:gdLst>
            <a:ahLst/>
            <a:cxnLst>
              <a:cxn ang="0">
                <a:pos x="connsiteX0" y="connsiteY0"/>
              </a:cxn>
              <a:cxn ang="0">
                <a:pos x="connsiteX1" y="connsiteY1"/>
              </a:cxn>
              <a:cxn ang="0">
                <a:pos x="connsiteX2" y="connsiteY2"/>
              </a:cxn>
              <a:cxn ang="0">
                <a:pos x="connsiteX3" y="connsiteY3"/>
              </a:cxn>
            </a:cxnLst>
            <a:rect l="l" t="t" r="r" b="b"/>
            <a:pathLst>
              <a:path w="2444216" h="3846285">
                <a:moveTo>
                  <a:pt x="0" y="0"/>
                </a:moveTo>
                <a:lnTo>
                  <a:pt x="2444216" y="0"/>
                </a:lnTo>
                <a:lnTo>
                  <a:pt x="2444216" y="3846285"/>
                </a:lnTo>
                <a:lnTo>
                  <a:pt x="0" y="3846285"/>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274422" y="1770745"/>
            <a:ext cx="2444216" cy="3846285"/>
          </a:xfrm>
          <a:custGeom>
            <a:avLst/>
            <a:gdLst>
              <a:gd name="connsiteX0" fmla="*/ 0 w 2444216"/>
              <a:gd name="connsiteY0" fmla="*/ 0 h 3846285"/>
              <a:gd name="connsiteX1" fmla="*/ 2444216 w 2444216"/>
              <a:gd name="connsiteY1" fmla="*/ 0 h 3846285"/>
              <a:gd name="connsiteX2" fmla="*/ 2444216 w 2444216"/>
              <a:gd name="connsiteY2" fmla="*/ 3846285 h 3846285"/>
              <a:gd name="connsiteX3" fmla="*/ 0 w 2444216"/>
              <a:gd name="connsiteY3" fmla="*/ 3846285 h 3846285"/>
            </a:gdLst>
            <a:ahLst/>
            <a:cxnLst>
              <a:cxn ang="0">
                <a:pos x="connsiteX0" y="connsiteY0"/>
              </a:cxn>
              <a:cxn ang="0">
                <a:pos x="connsiteX1" y="connsiteY1"/>
              </a:cxn>
              <a:cxn ang="0">
                <a:pos x="connsiteX2" y="connsiteY2"/>
              </a:cxn>
              <a:cxn ang="0">
                <a:pos x="connsiteX3" y="connsiteY3"/>
              </a:cxn>
            </a:cxnLst>
            <a:rect l="l" t="t" r="r" b="b"/>
            <a:pathLst>
              <a:path w="2444216" h="3846285">
                <a:moveTo>
                  <a:pt x="0" y="0"/>
                </a:moveTo>
                <a:lnTo>
                  <a:pt x="2444216" y="0"/>
                </a:lnTo>
                <a:lnTo>
                  <a:pt x="2444216" y="3846285"/>
                </a:lnTo>
                <a:lnTo>
                  <a:pt x="0" y="384628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052459" y="1770745"/>
            <a:ext cx="2444216" cy="3846285"/>
          </a:xfrm>
          <a:custGeom>
            <a:avLst/>
            <a:gdLst>
              <a:gd name="connsiteX0" fmla="*/ 0 w 2444216"/>
              <a:gd name="connsiteY0" fmla="*/ 0 h 3846285"/>
              <a:gd name="connsiteX1" fmla="*/ 2444216 w 2444216"/>
              <a:gd name="connsiteY1" fmla="*/ 0 h 3846285"/>
              <a:gd name="connsiteX2" fmla="*/ 2444216 w 2444216"/>
              <a:gd name="connsiteY2" fmla="*/ 3846285 h 3846285"/>
              <a:gd name="connsiteX3" fmla="*/ 0 w 2444216"/>
              <a:gd name="connsiteY3" fmla="*/ 3846285 h 3846285"/>
            </a:gdLst>
            <a:ahLst/>
            <a:cxnLst>
              <a:cxn ang="0">
                <a:pos x="connsiteX0" y="connsiteY0"/>
              </a:cxn>
              <a:cxn ang="0">
                <a:pos x="connsiteX1" y="connsiteY1"/>
              </a:cxn>
              <a:cxn ang="0">
                <a:pos x="connsiteX2" y="connsiteY2"/>
              </a:cxn>
              <a:cxn ang="0">
                <a:pos x="connsiteX3" y="connsiteY3"/>
              </a:cxn>
            </a:cxnLst>
            <a:rect l="l" t="t" r="r" b="b"/>
            <a:pathLst>
              <a:path w="2444216" h="3846285">
                <a:moveTo>
                  <a:pt x="0" y="0"/>
                </a:moveTo>
                <a:lnTo>
                  <a:pt x="2444216" y="0"/>
                </a:lnTo>
                <a:lnTo>
                  <a:pt x="2444216" y="3846285"/>
                </a:lnTo>
                <a:lnTo>
                  <a:pt x="0" y="384628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68997425"/>
      </p:ext>
    </p:extLst>
  </p:cSld>
  <p:clrMapOvr>
    <a:masterClrMapping/>
  </p:clrMapOvr>
  <p:transition spd="slow" advClick="0" advTm="3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061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343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331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85124" y="2266122"/>
            <a:ext cx="1829038" cy="1828676"/>
          </a:xfrm>
          <a:custGeom>
            <a:avLst/>
            <a:gdLst>
              <a:gd name="connsiteX0" fmla="*/ 1080000 w 2160000"/>
              <a:gd name="connsiteY0" fmla="*/ 0 h 2159572"/>
              <a:gd name="connsiteX1" fmla="*/ 2160000 w 2160000"/>
              <a:gd name="connsiteY1" fmla="*/ 1079786 h 2159572"/>
              <a:gd name="connsiteX2" fmla="*/ 1080000 w 2160000"/>
              <a:gd name="connsiteY2" fmla="*/ 2159572 h 2159572"/>
              <a:gd name="connsiteX3" fmla="*/ 0 w 2160000"/>
              <a:gd name="connsiteY3" fmla="*/ 1079786 h 2159572"/>
              <a:gd name="connsiteX4" fmla="*/ 1080000 w 2160000"/>
              <a:gd name="connsiteY4" fmla="*/ 0 h 215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59572">
                <a:moveTo>
                  <a:pt x="1080000" y="0"/>
                </a:moveTo>
                <a:cubicBezTo>
                  <a:pt x="1676468" y="0"/>
                  <a:pt x="2160000" y="483437"/>
                  <a:pt x="2160000" y="1079786"/>
                </a:cubicBezTo>
                <a:cubicBezTo>
                  <a:pt x="2160000" y="1676135"/>
                  <a:pt x="1676468" y="2159572"/>
                  <a:pt x="1080000" y="2159572"/>
                </a:cubicBezTo>
                <a:cubicBezTo>
                  <a:pt x="483532" y="2159572"/>
                  <a:pt x="0" y="1676135"/>
                  <a:pt x="0" y="1079786"/>
                </a:cubicBezTo>
                <a:cubicBezTo>
                  <a:pt x="0" y="483437"/>
                  <a:pt x="483532" y="0"/>
                  <a:pt x="1080000"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182274" y="2266122"/>
            <a:ext cx="1829038" cy="1828676"/>
          </a:xfrm>
          <a:custGeom>
            <a:avLst/>
            <a:gdLst>
              <a:gd name="connsiteX0" fmla="*/ 1080000 w 2160000"/>
              <a:gd name="connsiteY0" fmla="*/ 0 h 2159572"/>
              <a:gd name="connsiteX1" fmla="*/ 2160000 w 2160000"/>
              <a:gd name="connsiteY1" fmla="*/ 1079786 h 2159572"/>
              <a:gd name="connsiteX2" fmla="*/ 1080000 w 2160000"/>
              <a:gd name="connsiteY2" fmla="*/ 2159572 h 2159572"/>
              <a:gd name="connsiteX3" fmla="*/ 0 w 2160000"/>
              <a:gd name="connsiteY3" fmla="*/ 1079786 h 2159572"/>
              <a:gd name="connsiteX4" fmla="*/ 1080000 w 2160000"/>
              <a:gd name="connsiteY4" fmla="*/ 0 h 215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59572">
                <a:moveTo>
                  <a:pt x="1080000" y="0"/>
                </a:moveTo>
                <a:cubicBezTo>
                  <a:pt x="1676468" y="0"/>
                  <a:pt x="2160000" y="483437"/>
                  <a:pt x="2160000" y="1079786"/>
                </a:cubicBezTo>
                <a:cubicBezTo>
                  <a:pt x="2160000" y="1676135"/>
                  <a:pt x="1676468" y="2159572"/>
                  <a:pt x="1080000" y="2159572"/>
                </a:cubicBezTo>
                <a:cubicBezTo>
                  <a:pt x="483532" y="2159572"/>
                  <a:pt x="0" y="1676135"/>
                  <a:pt x="0" y="1079786"/>
                </a:cubicBezTo>
                <a:cubicBezTo>
                  <a:pt x="0" y="483437"/>
                  <a:pt x="483532" y="0"/>
                  <a:pt x="1080000"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679425" y="2266122"/>
            <a:ext cx="1829038" cy="1828676"/>
          </a:xfrm>
          <a:custGeom>
            <a:avLst/>
            <a:gdLst>
              <a:gd name="connsiteX0" fmla="*/ 1080000 w 2160000"/>
              <a:gd name="connsiteY0" fmla="*/ 0 h 2159572"/>
              <a:gd name="connsiteX1" fmla="*/ 2160000 w 2160000"/>
              <a:gd name="connsiteY1" fmla="*/ 1079786 h 2159572"/>
              <a:gd name="connsiteX2" fmla="*/ 1080000 w 2160000"/>
              <a:gd name="connsiteY2" fmla="*/ 2159572 h 2159572"/>
              <a:gd name="connsiteX3" fmla="*/ 0 w 2160000"/>
              <a:gd name="connsiteY3" fmla="*/ 1079786 h 2159572"/>
              <a:gd name="connsiteX4" fmla="*/ 1080000 w 2160000"/>
              <a:gd name="connsiteY4" fmla="*/ 0 h 215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59572">
                <a:moveTo>
                  <a:pt x="1080000" y="0"/>
                </a:moveTo>
                <a:cubicBezTo>
                  <a:pt x="1676468" y="0"/>
                  <a:pt x="2160000" y="483437"/>
                  <a:pt x="2160000" y="1079786"/>
                </a:cubicBezTo>
                <a:cubicBezTo>
                  <a:pt x="2160000" y="1676135"/>
                  <a:pt x="1676468" y="2159572"/>
                  <a:pt x="1080000" y="2159572"/>
                </a:cubicBezTo>
                <a:cubicBezTo>
                  <a:pt x="483532" y="2159572"/>
                  <a:pt x="0" y="1676135"/>
                  <a:pt x="0" y="1079786"/>
                </a:cubicBezTo>
                <a:cubicBezTo>
                  <a:pt x="0" y="483437"/>
                  <a:pt x="483532" y="0"/>
                  <a:pt x="1080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7150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1293017" y="1787635"/>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3230786" y="2427901"/>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5168555" y="1787635"/>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7167864" y="2427901"/>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9131445" y="1787635"/>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610095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8226" y="1866901"/>
            <a:ext cx="3143250" cy="3946525"/>
          </a:xfrm>
          <a:custGeom>
            <a:avLst/>
            <a:gdLst>
              <a:gd name="connsiteX0" fmla="*/ 0 w 3143250"/>
              <a:gd name="connsiteY0" fmla="*/ 0 h 3946525"/>
              <a:gd name="connsiteX1" fmla="*/ 3143250 w 3143250"/>
              <a:gd name="connsiteY1" fmla="*/ 0 h 3946525"/>
              <a:gd name="connsiteX2" fmla="*/ 3143250 w 3143250"/>
              <a:gd name="connsiteY2" fmla="*/ 3946525 h 3946525"/>
              <a:gd name="connsiteX3" fmla="*/ 0 w 3143250"/>
              <a:gd name="connsiteY3" fmla="*/ 3946525 h 3946525"/>
            </a:gdLst>
            <a:ahLst/>
            <a:cxnLst>
              <a:cxn ang="0">
                <a:pos x="connsiteX0" y="connsiteY0"/>
              </a:cxn>
              <a:cxn ang="0">
                <a:pos x="connsiteX1" y="connsiteY1"/>
              </a:cxn>
              <a:cxn ang="0">
                <a:pos x="connsiteX2" y="connsiteY2"/>
              </a:cxn>
              <a:cxn ang="0">
                <a:pos x="connsiteX3" y="connsiteY3"/>
              </a:cxn>
            </a:cxnLst>
            <a:rect l="l" t="t" r="r" b="b"/>
            <a:pathLst>
              <a:path w="3143250" h="3946525">
                <a:moveTo>
                  <a:pt x="0" y="0"/>
                </a:moveTo>
                <a:lnTo>
                  <a:pt x="3143250" y="0"/>
                </a:lnTo>
                <a:lnTo>
                  <a:pt x="3143250" y="3946525"/>
                </a:lnTo>
                <a:lnTo>
                  <a:pt x="0" y="3946525"/>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905625" y="1866901"/>
            <a:ext cx="4248150" cy="1910119"/>
          </a:xfrm>
          <a:custGeom>
            <a:avLst/>
            <a:gdLst>
              <a:gd name="connsiteX0" fmla="*/ 0 w 4248150"/>
              <a:gd name="connsiteY0" fmla="*/ 0 h 1910119"/>
              <a:gd name="connsiteX1" fmla="*/ 4248150 w 4248150"/>
              <a:gd name="connsiteY1" fmla="*/ 0 h 1910119"/>
              <a:gd name="connsiteX2" fmla="*/ 4248150 w 4248150"/>
              <a:gd name="connsiteY2" fmla="*/ 1910119 h 1910119"/>
              <a:gd name="connsiteX3" fmla="*/ 0 w 4248150"/>
              <a:gd name="connsiteY3" fmla="*/ 1910119 h 1910119"/>
            </a:gdLst>
            <a:ahLst/>
            <a:cxnLst>
              <a:cxn ang="0">
                <a:pos x="connsiteX0" y="connsiteY0"/>
              </a:cxn>
              <a:cxn ang="0">
                <a:pos x="connsiteX1" y="connsiteY1"/>
              </a:cxn>
              <a:cxn ang="0">
                <a:pos x="connsiteX2" y="connsiteY2"/>
              </a:cxn>
              <a:cxn ang="0">
                <a:pos x="connsiteX3" y="connsiteY3"/>
              </a:cxn>
            </a:cxnLst>
            <a:rect l="l" t="t" r="r" b="b"/>
            <a:pathLst>
              <a:path w="4248150" h="1910119">
                <a:moveTo>
                  <a:pt x="0" y="0"/>
                </a:moveTo>
                <a:lnTo>
                  <a:pt x="4248150" y="0"/>
                </a:lnTo>
                <a:lnTo>
                  <a:pt x="4248150" y="1910119"/>
                </a:lnTo>
                <a:lnTo>
                  <a:pt x="0" y="191011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905625" y="3903307"/>
            <a:ext cx="4248150" cy="1910119"/>
          </a:xfrm>
          <a:custGeom>
            <a:avLst/>
            <a:gdLst>
              <a:gd name="connsiteX0" fmla="*/ 0 w 4248150"/>
              <a:gd name="connsiteY0" fmla="*/ 0 h 1910119"/>
              <a:gd name="connsiteX1" fmla="*/ 4248150 w 4248150"/>
              <a:gd name="connsiteY1" fmla="*/ 0 h 1910119"/>
              <a:gd name="connsiteX2" fmla="*/ 4248150 w 4248150"/>
              <a:gd name="connsiteY2" fmla="*/ 1910119 h 1910119"/>
              <a:gd name="connsiteX3" fmla="*/ 0 w 4248150"/>
              <a:gd name="connsiteY3" fmla="*/ 1910119 h 1910119"/>
            </a:gdLst>
            <a:ahLst/>
            <a:cxnLst>
              <a:cxn ang="0">
                <a:pos x="connsiteX0" y="connsiteY0"/>
              </a:cxn>
              <a:cxn ang="0">
                <a:pos x="connsiteX1" y="connsiteY1"/>
              </a:cxn>
              <a:cxn ang="0">
                <a:pos x="connsiteX2" y="connsiteY2"/>
              </a:cxn>
              <a:cxn ang="0">
                <a:pos x="connsiteX3" y="connsiteY3"/>
              </a:cxn>
            </a:cxnLst>
            <a:rect l="l" t="t" r="r" b="b"/>
            <a:pathLst>
              <a:path w="4248150" h="1910119">
                <a:moveTo>
                  <a:pt x="0" y="0"/>
                </a:moveTo>
                <a:lnTo>
                  <a:pt x="4248150" y="0"/>
                </a:lnTo>
                <a:lnTo>
                  <a:pt x="4248150" y="1910119"/>
                </a:lnTo>
                <a:lnTo>
                  <a:pt x="0" y="191011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5796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904224" y="1683655"/>
            <a:ext cx="7583462" cy="4287616"/>
          </a:xfrm>
          <a:custGeom>
            <a:avLst/>
            <a:gdLst>
              <a:gd name="connsiteX0" fmla="*/ 0 w 7583462"/>
              <a:gd name="connsiteY0" fmla="*/ 0 h 4287616"/>
              <a:gd name="connsiteX1" fmla="*/ 7583462 w 7583462"/>
              <a:gd name="connsiteY1" fmla="*/ 0 h 4287616"/>
              <a:gd name="connsiteX2" fmla="*/ 7583462 w 7583462"/>
              <a:gd name="connsiteY2" fmla="*/ 4287616 h 4287616"/>
              <a:gd name="connsiteX3" fmla="*/ 0 w 7583462"/>
              <a:gd name="connsiteY3" fmla="*/ 4287616 h 4287616"/>
            </a:gdLst>
            <a:ahLst/>
            <a:cxnLst>
              <a:cxn ang="0">
                <a:pos x="connsiteX0" y="connsiteY0"/>
              </a:cxn>
              <a:cxn ang="0">
                <a:pos x="connsiteX1" y="connsiteY1"/>
              </a:cxn>
              <a:cxn ang="0">
                <a:pos x="connsiteX2" y="connsiteY2"/>
              </a:cxn>
              <a:cxn ang="0">
                <a:pos x="connsiteX3" y="connsiteY3"/>
              </a:cxn>
            </a:cxnLst>
            <a:rect l="l" t="t" r="r" b="b"/>
            <a:pathLst>
              <a:path w="7583462" h="4287616">
                <a:moveTo>
                  <a:pt x="0" y="0"/>
                </a:moveTo>
                <a:lnTo>
                  <a:pt x="7583462" y="0"/>
                </a:lnTo>
                <a:lnTo>
                  <a:pt x="7583462" y="4287616"/>
                </a:lnTo>
                <a:lnTo>
                  <a:pt x="0" y="428761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13687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52500" y="1574801"/>
            <a:ext cx="5168900" cy="2214563"/>
          </a:xfrm>
          <a:custGeom>
            <a:avLst/>
            <a:gdLst>
              <a:gd name="connsiteX0" fmla="*/ 0 w 5168900"/>
              <a:gd name="connsiteY0" fmla="*/ 0 h 2214563"/>
              <a:gd name="connsiteX1" fmla="*/ 5168900 w 5168900"/>
              <a:gd name="connsiteY1" fmla="*/ 0 h 2214563"/>
              <a:gd name="connsiteX2" fmla="*/ 5168900 w 5168900"/>
              <a:gd name="connsiteY2" fmla="*/ 2214563 h 2214563"/>
              <a:gd name="connsiteX3" fmla="*/ 0 w 5168900"/>
              <a:gd name="connsiteY3" fmla="*/ 2214563 h 2214563"/>
            </a:gdLst>
            <a:ahLst/>
            <a:cxnLst>
              <a:cxn ang="0">
                <a:pos x="connsiteX0" y="connsiteY0"/>
              </a:cxn>
              <a:cxn ang="0">
                <a:pos x="connsiteX1" y="connsiteY1"/>
              </a:cxn>
              <a:cxn ang="0">
                <a:pos x="connsiteX2" y="connsiteY2"/>
              </a:cxn>
              <a:cxn ang="0">
                <a:pos x="connsiteX3" y="connsiteY3"/>
              </a:cxn>
            </a:cxnLst>
            <a:rect l="l" t="t" r="r" b="b"/>
            <a:pathLst>
              <a:path w="5168900" h="2214563">
                <a:moveTo>
                  <a:pt x="0" y="0"/>
                </a:moveTo>
                <a:lnTo>
                  <a:pt x="5168900" y="0"/>
                </a:lnTo>
                <a:lnTo>
                  <a:pt x="5168900" y="2214563"/>
                </a:lnTo>
                <a:lnTo>
                  <a:pt x="0" y="2214563"/>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527800" y="3910167"/>
            <a:ext cx="4687888" cy="2100107"/>
          </a:xfrm>
          <a:custGeom>
            <a:avLst/>
            <a:gdLst>
              <a:gd name="connsiteX0" fmla="*/ 0 w 4687888"/>
              <a:gd name="connsiteY0" fmla="*/ 0 h 2100107"/>
              <a:gd name="connsiteX1" fmla="*/ 4687888 w 4687888"/>
              <a:gd name="connsiteY1" fmla="*/ 0 h 2100107"/>
              <a:gd name="connsiteX2" fmla="*/ 4687888 w 4687888"/>
              <a:gd name="connsiteY2" fmla="*/ 2100107 h 2100107"/>
              <a:gd name="connsiteX3" fmla="*/ 0 w 4687888"/>
              <a:gd name="connsiteY3" fmla="*/ 2100107 h 2100107"/>
            </a:gdLst>
            <a:ahLst/>
            <a:cxnLst>
              <a:cxn ang="0">
                <a:pos x="connsiteX0" y="connsiteY0"/>
              </a:cxn>
              <a:cxn ang="0">
                <a:pos x="connsiteX1" y="connsiteY1"/>
              </a:cxn>
              <a:cxn ang="0">
                <a:pos x="connsiteX2" y="connsiteY2"/>
              </a:cxn>
              <a:cxn ang="0">
                <a:pos x="connsiteX3" y="connsiteY3"/>
              </a:cxn>
            </a:cxnLst>
            <a:rect l="l" t="t" r="r" b="b"/>
            <a:pathLst>
              <a:path w="4687888" h="2100107">
                <a:moveTo>
                  <a:pt x="0" y="0"/>
                </a:moveTo>
                <a:lnTo>
                  <a:pt x="4687888" y="0"/>
                </a:lnTo>
                <a:lnTo>
                  <a:pt x="4687888" y="2100107"/>
                </a:lnTo>
                <a:lnTo>
                  <a:pt x="0" y="210010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78586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432175" y="1"/>
            <a:ext cx="8759827" cy="7893048"/>
          </a:xfrm>
          <a:custGeom>
            <a:avLst/>
            <a:gdLst>
              <a:gd name="connsiteX0" fmla="*/ 7838282 w 8759827"/>
              <a:gd name="connsiteY0" fmla="*/ 3101973 h 7893048"/>
              <a:gd name="connsiteX1" fmla="*/ 8759827 w 8759827"/>
              <a:gd name="connsiteY1" fmla="*/ 4025048 h 7893048"/>
              <a:gd name="connsiteX2" fmla="*/ 8759827 w 8759827"/>
              <a:gd name="connsiteY2" fmla="*/ 6969974 h 7893048"/>
              <a:gd name="connsiteX3" fmla="*/ 7838282 w 8759827"/>
              <a:gd name="connsiteY3" fmla="*/ 7893048 h 7893048"/>
              <a:gd name="connsiteX4" fmla="*/ 5446713 w 8759827"/>
              <a:gd name="connsiteY4" fmla="*/ 5497511 h 7893048"/>
              <a:gd name="connsiteX5" fmla="*/ 5087145 w 8759827"/>
              <a:gd name="connsiteY5" fmla="*/ 352424 h 7893048"/>
              <a:gd name="connsiteX6" fmla="*/ 7478714 w 8759827"/>
              <a:gd name="connsiteY6" fmla="*/ 2747962 h 7893048"/>
              <a:gd name="connsiteX7" fmla="*/ 5087145 w 8759827"/>
              <a:gd name="connsiteY7" fmla="*/ 5143499 h 7893048"/>
              <a:gd name="connsiteX8" fmla="*/ 2695578 w 8759827"/>
              <a:gd name="connsiteY8" fmla="*/ 2747962 h 7893048"/>
              <a:gd name="connsiteX9" fmla="*/ 5459391 w 8759827"/>
              <a:gd name="connsiteY9" fmla="*/ 0 h 7893048"/>
              <a:gd name="connsiteX10" fmla="*/ 8759827 w 8759827"/>
              <a:gd name="connsiteY10" fmla="*/ 0 h 7893048"/>
              <a:gd name="connsiteX11" fmla="*/ 8759827 w 8759827"/>
              <a:gd name="connsiteY11" fmla="*/ 1485162 h 7893048"/>
              <a:gd name="connsiteX12" fmla="*/ 7838282 w 8759827"/>
              <a:gd name="connsiteY12" fmla="*/ 2408236 h 7893048"/>
              <a:gd name="connsiteX13" fmla="*/ 5446713 w 8759827"/>
              <a:gd name="connsiteY13" fmla="*/ 12699 h 7893048"/>
              <a:gd name="connsiteX14" fmla="*/ 12678 w 8759827"/>
              <a:gd name="connsiteY14" fmla="*/ 0 h 7893048"/>
              <a:gd name="connsiteX15" fmla="*/ 4770461 w 8759827"/>
              <a:gd name="connsiteY15" fmla="*/ 0 h 7893048"/>
              <a:gd name="connsiteX16" fmla="*/ 4783139 w 8759827"/>
              <a:gd name="connsiteY16" fmla="*/ 12699 h 7893048"/>
              <a:gd name="connsiteX17" fmla="*/ 2391571 w 8759827"/>
              <a:gd name="connsiteY17" fmla="*/ 2408236 h 7893048"/>
              <a:gd name="connsiteX18" fmla="*/ 0 w 8759827"/>
              <a:gd name="connsiteY18" fmla="*/ 12699 h 789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59827" h="7893048">
                <a:moveTo>
                  <a:pt x="7838282" y="3101973"/>
                </a:moveTo>
                <a:lnTo>
                  <a:pt x="8759827" y="4025048"/>
                </a:lnTo>
                <a:lnTo>
                  <a:pt x="8759827" y="6969974"/>
                </a:lnTo>
                <a:lnTo>
                  <a:pt x="7838282" y="7893048"/>
                </a:lnTo>
                <a:lnTo>
                  <a:pt x="5446713" y="5497511"/>
                </a:lnTo>
                <a:close/>
                <a:moveTo>
                  <a:pt x="5087145" y="352424"/>
                </a:moveTo>
                <a:lnTo>
                  <a:pt x="7478714" y="2747962"/>
                </a:lnTo>
                <a:lnTo>
                  <a:pt x="5087145" y="5143499"/>
                </a:lnTo>
                <a:lnTo>
                  <a:pt x="2695578" y="2747962"/>
                </a:lnTo>
                <a:close/>
                <a:moveTo>
                  <a:pt x="5459391" y="0"/>
                </a:moveTo>
                <a:lnTo>
                  <a:pt x="8759827" y="0"/>
                </a:lnTo>
                <a:lnTo>
                  <a:pt x="8759827" y="1485162"/>
                </a:lnTo>
                <a:lnTo>
                  <a:pt x="7838282" y="2408236"/>
                </a:lnTo>
                <a:lnTo>
                  <a:pt x="5446713" y="12699"/>
                </a:lnTo>
                <a:close/>
                <a:moveTo>
                  <a:pt x="12678" y="0"/>
                </a:moveTo>
                <a:lnTo>
                  <a:pt x="4770461" y="0"/>
                </a:lnTo>
                <a:lnTo>
                  <a:pt x="4783139" y="12699"/>
                </a:lnTo>
                <a:lnTo>
                  <a:pt x="2391571" y="2408236"/>
                </a:lnTo>
                <a:lnTo>
                  <a:pt x="0" y="1269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9707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extLst>
      <p:ext uri="{BB962C8B-B14F-4D97-AF65-F5344CB8AC3E}">
        <p14:creationId xmlns:p14="http://schemas.microsoft.com/office/powerpoint/2010/main" val="299304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037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8" r:id="rId3"/>
    <p:sldLayoutId id="2147483667" r:id="rId4"/>
    <p:sldLayoutId id="2147483666" r:id="rId5"/>
    <p:sldLayoutId id="2147483665" r:id="rId6"/>
    <p:sldLayoutId id="2147483664" r:id="rId7"/>
    <p:sldLayoutId id="2147483663" r:id="rId8"/>
    <p:sldLayoutId id="2147483681" r:id="rId9"/>
    <p:sldLayoutId id="2147483682" r:id="rId10"/>
    <p:sldLayoutId id="2147483683" r:id="rId11"/>
    <p:sldLayoutId id="2147483684" r:id="rId12"/>
    <p:sldLayoutId id="2147483686" r:id="rId13"/>
    <p:sldLayoutId id="2147483687" r:id="rId14"/>
    <p:sldLayoutId id="214748368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32.pn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33.jpe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3" Type="http://schemas.openxmlformats.org/officeDocument/2006/relationships/notesSlide" Target="../notesSlides/notesSlide13.xml"/><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22.xml"/><Relationship Id="rId7" Type="http://schemas.openxmlformats.org/officeDocument/2006/relationships/image" Target="../media/image62.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5.png"/><Relationship Id="rId3" Type="http://schemas.openxmlformats.org/officeDocument/2006/relationships/image" Target="../media/image65.jpeg"/><Relationship Id="rId7" Type="http://schemas.openxmlformats.org/officeDocument/2006/relationships/image" Target="../media/image69.jpeg"/><Relationship Id="rId12"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68.jpeg"/><Relationship Id="rId11" Type="http://schemas.openxmlformats.org/officeDocument/2006/relationships/image" Target="../media/image73.png"/><Relationship Id="rId5" Type="http://schemas.openxmlformats.org/officeDocument/2006/relationships/image" Target="../media/image67.jpeg"/><Relationship Id="rId10" Type="http://schemas.openxmlformats.org/officeDocument/2006/relationships/image" Target="../media/image72.png"/><Relationship Id="rId4" Type="http://schemas.openxmlformats.org/officeDocument/2006/relationships/image" Target="../media/image66.jpeg"/><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48BCD57-A2C9-F78C-BEC3-0CA60AD26CC4}"/>
              </a:ext>
            </a:extLst>
          </p:cNvPr>
          <p:cNvPicPr>
            <a:picLocks noChangeAspect="1"/>
          </p:cNvPicPr>
          <p:nvPr/>
        </p:nvPicPr>
        <p:blipFill>
          <a:blip r:embed="rId3"/>
          <a:stretch>
            <a:fillRect/>
          </a:stretch>
        </p:blipFill>
        <p:spPr>
          <a:xfrm>
            <a:off x="0" y="-98934"/>
            <a:ext cx="12192000" cy="6973868"/>
          </a:xfrm>
          <a:prstGeom prst="rect">
            <a:avLst/>
          </a:prstGeom>
        </p:spPr>
      </p:pic>
    </p:spTree>
    <p:extLst>
      <p:ext uri="{BB962C8B-B14F-4D97-AF65-F5344CB8AC3E}">
        <p14:creationId xmlns:p14="http://schemas.microsoft.com/office/powerpoint/2010/main" val="292137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180353" y="434945"/>
            <a:ext cx="2031325"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合作科研机构</a:t>
            </a:r>
          </a:p>
        </p:txBody>
      </p:sp>
      <p:pic>
        <p:nvPicPr>
          <p:cNvPr id="45" name="图片 44">
            <a:extLst>
              <a:ext uri="{FF2B5EF4-FFF2-40B4-BE49-F238E27FC236}">
                <a16:creationId xmlns:a16="http://schemas.microsoft.com/office/drawing/2014/main" id="{DA79A7CB-FFD9-4BC5-A8A3-9B3D4ADCAB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153" y="3703147"/>
            <a:ext cx="1172845" cy="1172845"/>
          </a:xfrm>
          <a:prstGeom prst="rect">
            <a:avLst/>
          </a:prstGeom>
        </p:spPr>
      </p:pic>
      <p:pic>
        <p:nvPicPr>
          <p:cNvPr id="3" name="图片 2">
            <a:extLst>
              <a:ext uri="{FF2B5EF4-FFF2-40B4-BE49-F238E27FC236}">
                <a16:creationId xmlns:a16="http://schemas.microsoft.com/office/drawing/2014/main" id="{1E64B873-E975-4DE1-ADE0-EAC019BDDAD8}"/>
              </a:ext>
            </a:extLst>
          </p:cNvPr>
          <p:cNvPicPr>
            <a:picLocks noChangeAspect="1"/>
          </p:cNvPicPr>
          <p:nvPr/>
        </p:nvPicPr>
        <p:blipFill>
          <a:blip r:embed="rId5"/>
          <a:stretch>
            <a:fillRect/>
          </a:stretch>
        </p:blipFill>
        <p:spPr>
          <a:xfrm>
            <a:off x="3173823" y="3569047"/>
            <a:ext cx="1492979" cy="1441050"/>
          </a:xfrm>
          <a:prstGeom prst="rect">
            <a:avLst/>
          </a:prstGeom>
        </p:spPr>
      </p:pic>
      <p:pic>
        <p:nvPicPr>
          <p:cNvPr id="5" name="图片 4">
            <a:extLst>
              <a:ext uri="{FF2B5EF4-FFF2-40B4-BE49-F238E27FC236}">
                <a16:creationId xmlns:a16="http://schemas.microsoft.com/office/drawing/2014/main" id="{CB0109E9-12A5-48CD-92F9-209D2E9DAC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2987" y="3569047"/>
            <a:ext cx="2161574" cy="1441049"/>
          </a:xfrm>
          <a:prstGeom prst="rect">
            <a:avLst/>
          </a:prstGeom>
        </p:spPr>
      </p:pic>
      <p:pic>
        <p:nvPicPr>
          <p:cNvPr id="50" name="图片 49">
            <a:extLst>
              <a:ext uri="{FF2B5EF4-FFF2-40B4-BE49-F238E27FC236}">
                <a16:creationId xmlns:a16="http://schemas.microsoft.com/office/drawing/2014/main" id="{C015FF16-19C2-4701-95BB-57F36F106D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123" y="3569045"/>
            <a:ext cx="1445500" cy="1441051"/>
          </a:xfrm>
          <a:prstGeom prst="rect">
            <a:avLst/>
          </a:prstGeom>
        </p:spPr>
      </p:pic>
      <p:pic>
        <p:nvPicPr>
          <p:cNvPr id="7" name="图片 6">
            <a:extLst>
              <a:ext uri="{FF2B5EF4-FFF2-40B4-BE49-F238E27FC236}">
                <a16:creationId xmlns:a16="http://schemas.microsoft.com/office/drawing/2014/main" id="{14A5B18F-2984-4D6E-9DAC-BE7EAA3D29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02320" y="3569047"/>
            <a:ext cx="1445500" cy="1445500"/>
          </a:xfrm>
          <a:prstGeom prst="rect">
            <a:avLst/>
          </a:prstGeom>
        </p:spPr>
      </p:pic>
      <p:sp>
        <p:nvSpPr>
          <p:cNvPr id="53" name="文本框 52">
            <a:extLst>
              <a:ext uri="{FF2B5EF4-FFF2-40B4-BE49-F238E27FC236}">
                <a16:creationId xmlns:a16="http://schemas.microsoft.com/office/drawing/2014/main" id="{7100B1EE-CB48-4F64-9D32-5659C11779F5}"/>
              </a:ext>
            </a:extLst>
          </p:cNvPr>
          <p:cNvSpPr txBox="1"/>
          <p:nvPr/>
        </p:nvSpPr>
        <p:spPr>
          <a:xfrm>
            <a:off x="1241327" y="1821310"/>
            <a:ext cx="9544246" cy="2036455"/>
          </a:xfrm>
          <a:prstGeom prst="rect">
            <a:avLst/>
          </a:prstGeom>
          <a:noFill/>
        </p:spPr>
        <p:txBody>
          <a:bodyPr wrap="square">
            <a:spAutoFit/>
          </a:bodyPr>
          <a:lstStyle/>
          <a:p>
            <a:pPr algn="ctr">
              <a:lnSpc>
                <a:spcPct val="150000"/>
              </a:lnSpc>
            </a:pPr>
            <a:r>
              <a:rPr lang="zh-CN" altLang="en-US" sz="2800" b="1" dirty="0">
                <a:solidFill>
                  <a:schemeClr val="tx2"/>
                </a:solidFill>
                <a:latin typeface="华文中宋" panose="02010600040101010101" pitchFamily="2" charset="-122"/>
                <a:ea typeface="华文中宋" panose="02010600040101010101" pitchFamily="2" charset="-122"/>
              </a:rPr>
              <a:t>产学研合作，联合国家、省级体育科研单位，</a:t>
            </a:r>
            <a:r>
              <a:rPr lang="zh-CN" altLang="en-US" sz="2800" b="1" dirty="0">
                <a:solidFill>
                  <a:srgbClr val="FF0000"/>
                </a:solidFill>
                <a:latin typeface="华文中宋" panose="02010600040101010101" pitchFamily="2" charset="-122"/>
                <a:ea typeface="华文中宋" panose="02010600040101010101" pitchFamily="2" charset="-122"/>
              </a:rPr>
              <a:t>完全自主知识产权</a:t>
            </a:r>
            <a:r>
              <a:rPr lang="zh-CN" altLang="en-US" sz="2800" b="1" dirty="0">
                <a:solidFill>
                  <a:schemeClr val="tx2"/>
                </a:solidFill>
                <a:latin typeface="华文中宋" panose="02010600040101010101" pitchFamily="2" charset="-122"/>
                <a:ea typeface="华文中宋" panose="02010600040101010101" pitchFamily="2" charset="-122"/>
              </a:rPr>
              <a:t>，打破国外数字化训练分析软件垄断</a:t>
            </a:r>
          </a:p>
          <a:p>
            <a:pPr algn="ctr">
              <a:lnSpc>
                <a:spcPct val="150000"/>
              </a:lnSpc>
            </a:pPr>
            <a:endParaRPr lang="zh-CN" altLang="en-US" sz="3200" b="1" dirty="0">
              <a:solidFill>
                <a:schemeClr val="tx2"/>
              </a:solidFill>
              <a:latin typeface="华文中宋" panose="02010600040101010101" pitchFamily="2" charset="-122"/>
              <a:ea typeface="华文中宋" panose="02010600040101010101" pitchFamily="2" charset="-122"/>
            </a:endParaRPr>
          </a:p>
        </p:txBody>
      </p:sp>
    </p:spTree>
    <p:custDataLst>
      <p:tags r:id="rId1"/>
    </p:custDataLst>
    <p:extLst>
      <p:ext uri="{BB962C8B-B14F-4D97-AF65-F5344CB8AC3E}">
        <p14:creationId xmlns:p14="http://schemas.microsoft.com/office/powerpoint/2010/main" val="1251179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872576" y="327117"/>
            <a:ext cx="2646878"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运动训练数据分析</a:t>
            </a:r>
          </a:p>
        </p:txBody>
      </p:sp>
      <p:pic>
        <p:nvPicPr>
          <p:cNvPr id="76" name="图片 75">
            <a:extLst>
              <a:ext uri="{FF2B5EF4-FFF2-40B4-BE49-F238E27FC236}">
                <a16:creationId xmlns:a16="http://schemas.microsoft.com/office/drawing/2014/main" id="{4271BFAD-92FF-4D91-BE8D-640108BCB19E}"/>
              </a:ext>
            </a:extLst>
          </p:cNvPr>
          <p:cNvPicPr>
            <a:picLocks noChangeAspect="1"/>
          </p:cNvPicPr>
          <p:nvPr/>
        </p:nvPicPr>
        <p:blipFill>
          <a:blip r:embed="rId4"/>
          <a:stretch>
            <a:fillRect/>
          </a:stretch>
        </p:blipFill>
        <p:spPr>
          <a:xfrm>
            <a:off x="1293191" y="3791564"/>
            <a:ext cx="4489605" cy="2604708"/>
          </a:xfrm>
          <a:prstGeom prst="rect">
            <a:avLst/>
          </a:prstGeom>
        </p:spPr>
      </p:pic>
      <p:pic>
        <p:nvPicPr>
          <p:cNvPr id="79" name="图片 78">
            <a:extLst>
              <a:ext uri="{FF2B5EF4-FFF2-40B4-BE49-F238E27FC236}">
                <a16:creationId xmlns:a16="http://schemas.microsoft.com/office/drawing/2014/main" id="{BA8BCD01-193B-4E99-B64A-7A181479C2E1}"/>
              </a:ext>
            </a:extLst>
          </p:cNvPr>
          <p:cNvPicPr>
            <a:picLocks noChangeAspect="1"/>
          </p:cNvPicPr>
          <p:nvPr/>
        </p:nvPicPr>
        <p:blipFill>
          <a:blip r:embed="rId5"/>
          <a:stretch>
            <a:fillRect/>
          </a:stretch>
        </p:blipFill>
        <p:spPr>
          <a:xfrm>
            <a:off x="6125696" y="3862289"/>
            <a:ext cx="4681545" cy="2596789"/>
          </a:xfrm>
          <a:prstGeom prst="rect">
            <a:avLst/>
          </a:prstGeom>
        </p:spPr>
      </p:pic>
      <p:sp>
        <p:nvSpPr>
          <p:cNvPr id="81" name="文本框 80">
            <a:extLst>
              <a:ext uri="{FF2B5EF4-FFF2-40B4-BE49-F238E27FC236}">
                <a16:creationId xmlns:a16="http://schemas.microsoft.com/office/drawing/2014/main" id="{F4F0756C-F228-409B-A7E2-82721B8713CC}"/>
              </a:ext>
            </a:extLst>
          </p:cNvPr>
          <p:cNvSpPr txBox="1"/>
          <p:nvPr/>
        </p:nvSpPr>
        <p:spPr>
          <a:xfrm>
            <a:off x="892175" y="997565"/>
            <a:ext cx="10607679" cy="2431435"/>
          </a:xfrm>
          <a:prstGeom prst="rect">
            <a:avLst/>
          </a:prstGeom>
          <a:noFill/>
        </p:spPr>
        <p:txBody>
          <a:bodyPr wrap="square">
            <a:spAutoFit/>
          </a:bodyPr>
          <a:lstStyle/>
          <a:p>
            <a:r>
              <a:rPr lang="zh-CN" altLang="en-US" sz="2000" b="1" dirty="0">
                <a:solidFill>
                  <a:schemeClr val="tx2"/>
                </a:solidFill>
                <a:latin typeface="华文中宋" panose="02010600040101010101" pitchFamily="2" charset="-122"/>
                <a:ea typeface="华文中宋" panose="02010600040101010101" pitchFamily="2" charset="-122"/>
              </a:rPr>
              <a:t>由 </a:t>
            </a:r>
            <a:r>
              <a:rPr lang="zh-CN" altLang="en-US" sz="2000" b="1" dirty="0">
                <a:solidFill>
                  <a:srgbClr val="23B294"/>
                </a:solidFill>
                <a:latin typeface="+mn-ea"/>
              </a:rPr>
              <a:t>跑吧智能 </a:t>
            </a:r>
            <a:r>
              <a:rPr lang="zh-CN" altLang="en-US" sz="2000" b="1" dirty="0">
                <a:solidFill>
                  <a:schemeClr val="tx2"/>
                </a:solidFill>
                <a:latin typeface="华文中宋" panose="02010600040101010101" pitchFamily="2" charset="-122"/>
                <a:ea typeface="华文中宋" panose="02010600040101010101" pitchFamily="2" charset="-122"/>
              </a:rPr>
              <a:t>承建的某省数字化竞技实力平台系统：</a:t>
            </a:r>
            <a:endParaRPr lang="en-US" altLang="zh-CN" sz="2000" b="1" dirty="0">
              <a:solidFill>
                <a:schemeClr val="tx2"/>
              </a:solidFill>
              <a:latin typeface="华文中宋" panose="02010600040101010101" pitchFamily="2" charset="-122"/>
              <a:ea typeface="华文中宋" panose="02010600040101010101" pitchFamily="2" charset="-122"/>
            </a:endParaRPr>
          </a:p>
          <a:p>
            <a:endParaRPr lang="en-US" altLang="zh-CN" sz="2000" b="1" dirty="0">
              <a:solidFill>
                <a:srgbClr val="298CC5"/>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000" b="1" dirty="0">
                <a:solidFill>
                  <a:schemeClr val="tx2"/>
                </a:solidFill>
                <a:latin typeface="华文中宋" panose="02010600040101010101" pitchFamily="2" charset="-122"/>
                <a:ea typeface="华文中宋" panose="02010600040101010101" pitchFamily="2" charset="-122"/>
              </a:rPr>
              <a:t>覆盖某省队一线运动员               </a:t>
            </a:r>
            <a:r>
              <a:rPr lang="en-US" altLang="zh-CN" sz="2400" dirty="0">
                <a:solidFill>
                  <a:srgbClr val="298CC5"/>
                </a:solidFill>
                <a:latin typeface="优设标题黑" panose="00000500000000000000" pitchFamily="2" charset="-122"/>
                <a:ea typeface="优设标题黑" panose="00000500000000000000" pitchFamily="2" charset="-122"/>
              </a:rPr>
              <a:t>1,300+</a:t>
            </a:r>
            <a:r>
              <a:rPr lang="zh-CN" altLang="en-US" sz="2400" dirty="0">
                <a:solidFill>
                  <a:srgbClr val="298CC5"/>
                </a:solidFill>
                <a:latin typeface="优设标题黑" panose="00000500000000000000" pitchFamily="2" charset="-122"/>
                <a:ea typeface="优设标题黑" panose="00000500000000000000" pitchFamily="2" charset="-122"/>
              </a:rPr>
              <a:t> 人</a:t>
            </a:r>
            <a:endParaRPr lang="en-US" altLang="zh-CN" sz="2400" dirty="0">
              <a:solidFill>
                <a:srgbClr val="298CC5"/>
              </a:solidFill>
              <a:latin typeface="优设标题黑" panose="00000500000000000000" pitchFamily="2" charset="-122"/>
              <a:ea typeface="优设标题黑" panose="00000500000000000000" pitchFamily="2" charset="-122"/>
            </a:endParaRPr>
          </a:p>
          <a:p>
            <a:pPr marL="342900" indent="-342900">
              <a:buFont typeface="Arial" panose="020B0604020202020204" pitchFamily="34" charset="0"/>
              <a:buChar char="•"/>
            </a:pPr>
            <a:endParaRPr lang="en-US" altLang="zh-CN" sz="2000" b="1" dirty="0">
              <a:solidFill>
                <a:schemeClr val="tx2"/>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000" b="1" dirty="0">
                <a:solidFill>
                  <a:schemeClr val="tx2"/>
                </a:solidFill>
                <a:latin typeface="华文中宋" panose="02010600040101010101" pitchFamily="2" charset="-122"/>
                <a:ea typeface="华文中宋" panose="02010600040101010101" pitchFamily="2" charset="-122"/>
              </a:rPr>
              <a:t>监控运动训练数据                   </a:t>
            </a:r>
            <a:r>
              <a:rPr lang="en-US" altLang="zh-CN" sz="2400" dirty="0">
                <a:solidFill>
                  <a:srgbClr val="298CC5"/>
                </a:solidFill>
                <a:latin typeface="优设标题黑" panose="00000500000000000000" pitchFamily="2" charset="-122"/>
                <a:ea typeface="优设标题黑" panose="00000500000000000000" pitchFamily="2" charset="-122"/>
              </a:rPr>
              <a:t>17,560+ </a:t>
            </a:r>
            <a:r>
              <a:rPr lang="zh-CN" altLang="en-US" sz="2400" dirty="0">
                <a:solidFill>
                  <a:srgbClr val="298CC5"/>
                </a:solidFill>
                <a:latin typeface="优设标题黑" panose="00000500000000000000" pitchFamily="2" charset="-122"/>
                <a:ea typeface="优设标题黑" panose="00000500000000000000" pitchFamily="2" charset="-122"/>
              </a:rPr>
              <a:t>小时 </a:t>
            </a:r>
            <a:endParaRPr lang="en-US" altLang="zh-CN" sz="2400" dirty="0">
              <a:solidFill>
                <a:srgbClr val="298CC5"/>
              </a:solidFill>
              <a:latin typeface="优设标题黑" panose="00000500000000000000" pitchFamily="2" charset="-122"/>
              <a:ea typeface="优设标题黑" panose="00000500000000000000" pitchFamily="2" charset="-122"/>
            </a:endParaRPr>
          </a:p>
          <a:p>
            <a:pPr marL="342900" indent="-342900">
              <a:buFont typeface="Arial" panose="020B0604020202020204" pitchFamily="34" charset="0"/>
              <a:buChar char="•"/>
            </a:pPr>
            <a:endParaRPr lang="en-US" altLang="zh-CN" sz="2000" b="1" dirty="0">
              <a:solidFill>
                <a:schemeClr val="tx2"/>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000" b="1" dirty="0">
                <a:solidFill>
                  <a:schemeClr val="tx2"/>
                </a:solidFill>
                <a:latin typeface="华文中宋" panose="02010600040101010101" pitchFamily="2" charset="-122"/>
                <a:ea typeface="华文中宋" panose="02010600040101010101" pitchFamily="2" charset="-122"/>
              </a:rPr>
              <a:t>运动员竞技表现分析报告           </a:t>
            </a:r>
            <a:r>
              <a:rPr lang="en-US" altLang="zh-CN" sz="2400" dirty="0">
                <a:solidFill>
                  <a:srgbClr val="298CC5"/>
                </a:solidFill>
                <a:latin typeface="优设标题黑" panose="00000500000000000000" pitchFamily="2" charset="-122"/>
                <a:ea typeface="优设标题黑" panose="00000500000000000000" pitchFamily="2" charset="-122"/>
              </a:rPr>
              <a:t>5,260+ </a:t>
            </a:r>
            <a:r>
              <a:rPr lang="zh-CN" altLang="en-US" sz="2400" dirty="0">
                <a:solidFill>
                  <a:srgbClr val="298CC5"/>
                </a:solidFill>
                <a:latin typeface="优设标题黑" panose="00000500000000000000" pitchFamily="2" charset="-122"/>
                <a:ea typeface="优设标题黑" panose="00000500000000000000" pitchFamily="2" charset="-122"/>
              </a:rPr>
              <a:t>份</a:t>
            </a:r>
          </a:p>
        </p:txBody>
      </p:sp>
    </p:spTree>
    <p:custDataLst>
      <p:tags r:id="rId1"/>
    </p:custDataLst>
    <p:extLst>
      <p:ext uri="{BB962C8B-B14F-4D97-AF65-F5344CB8AC3E}">
        <p14:creationId xmlns:p14="http://schemas.microsoft.com/office/powerpoint/2010/main" val="31921802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8E1490E1-479B-4BE7-8172-7513E0CA9B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4950" y="4765324"/>
            <a:ext cx="3430882" cy="1929871"/>
          </a:xfrm>
          <a:prstGeom prst="rect">
            <a:avLst/>
          </a:prstGeom>
        </p:spPr>
      </p:pic>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843704" y="404167"/>
            <a:ext cx="2707793"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夺冠时刻 </a:t>
            </a:r>
            <a:r>
              <a:rPr lang="zh-CN" altLang="en-US" sz="2400" dirty="0">
                <a:solidFill>
                  <a:srgbClr val="23B294"/>
                </a:solidFill>
                <a:latin typeface="Agency FB" panose="020B0503020202020204" pitchFamily="34" charset="0"/>
              </a:rPr>
              <a:t>跑吧</a:t>
            </a:r>
            <a:r>
              <a:rPr lang="zh-CN" altLang="en-US" sz="2400" dirty="0">
                <a:latin typeface="Agency FB" panose="020B0503020202020204" pitchFamily="34" charset="0"/>
              </a:rPr>
              <a:t>助力</a:t>
            </a:r>
          </a:p>
        </p:txBody>
      </p:sp>
      <p:pic>
        <p:nvPicPr>
          <p:cNvPr id="24" name="图片 23">
            <a:extLst>
              <a:ext uri="{FF2B5EF4-FFF2-40B4-BE49-F238E27FC236}">
                <a16:creationId xmlns:a16="http://schemas.microsoft.com/office/drawing/2014/main" id="{3DB35DDC-050F-47A6-A835-1F326A9E9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066" y="1065799"/>
            <a:ext cx="6096000" cy="4229100"/>
          </a:xfrm>
          <a:prstGeom prst="rect">
            <a:avLst/>
          </a:prstGeom>
        </p:spPr>
      </p:pic>
      <p:sp>
        <p:nvSpPr>
          <p:cNvPr id="29" name="文本框 28">
            <a:extLst>
              <a:ext uri="{FF2B5EF4-FFF2-40B4-BE49-F238E27FC236}">
                <a16:creationId xmlns:a16="http://schemas.microsoft.com/office/drawing/2014/main" id="{0D385AF7-C07E-4420-8B5D-BEE801904150}"/>
              </a:ext>
            </a:extLst>
          </p:cNvPr>
          <p:cNvSpPr txBox="1"/>
          <p:nvPr/>
        </p:nvSpPr>
        <p:spPr>
          <a:xfrm>
            <a:off x="402167" y="5494866"/>
            <a:ext cx="6104466" cy="1200329"/>
          </a:xfrm>
          <a:prstGeom prst="rect">
            <a:avLst/>
          </a:prstGeom>
          <a:noFill/>
        </p:spPr>
        <p:txBody>
          <a:bodyPr wrap="square">
            <a:spAutoFit/>
          </a:bodyPr>
          <a:lstStyle/>
          <a:p>
            <a:pPr algn="just"/>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第十四届全运会田径男子</a:t>
            </a:r>
            <a:r>
              <a:rPr lang="en-US" altLang="zh-CN" dirty="0">
                <a:solidFill>
                  <a:schemeClr val="tx1">
                    <a:lumMod val="50000"/>
                    <a:lumOff val="50000"/>
                  </a:schemeClr>
                </a:solidFill>
                <a:latin typeface="华文中宋" panose="02010600040101010101" pitchFamily="2" charset="-122"/>
                <a:ea typeface="华文中宋" panose="02010600040101010101" pitchFamily="2" charset="-122"/>
              </a:rPr>
              <a:t>4x200</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米项目，山东队以</a:t>
            </a:r>
            <a:r>
              <a:rPr lang="en-US" altLang="zh-CN" dirty="0">
                <a:solidFill>
                  <a:schemeClr val="tx1">
                    <a:lumMod val="50000"/>
                    <a:lumOff val="50000"/>
                  </a:schemeClr>
                </a:solidFill>
                <a:latin typeface="华文中宋" panose="02010600040101010101" pitchFamily="2" charset="-122"/>
                <a:ea typeface="华文中宋" panose="02010600040101010101" pitchFamily="2" charset="-122"/>
              </a:rPr>
              <a:t>1</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分</a:t>
            </a:r>
            <a:r>
              <a:rPr lang="en-US" altLang="zh-CN" dirty="0">
                <a:solidFill>
                  <a:schemeClr val="tx1">
                    <a:lumMod val="50000"/>
                    <a:lumOff val="50000"/>
                  </a:schemeClr>
                </a:solidFill>
                <a:latin typeface="华文中宋" panose="02010600040101010101" pitchFamily="2" charset="-122"/>
                <a:ea typeface="华文中宋" panose="02010600040101010101" pitchFamily="2" charset="-122"/>
              </a:rPr>
              <a:t>20</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秒</a:t>
            </a:r>
            <a:r>
              <a:rPr lang="en-US" altLang="zh-CN" dirty="0">
                <a:solidFill>
                  <a:schemeClr val="tx1">
                    <a:lumMod val="50000"/>
                    <a:lumOff val="50000"/>
                  </a:schemeClr>
                </a:solidFill>
                <a:latin typeface="华文中宋" panose="02010600040101010101" pitchFamily="2" charset="-122"/>
                <a:ea typeface="华文中宋" panose="02010600040101010101" pitchFamily="2" charset="-122"/>
              </a:rPr>
              <a:t>83</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的成绩，</a:t>
            </a:r>
            <a:r>
              <a:rPr lang="zh-CN" altLang="en-US" dirty="0">
                <a:solidFill>
                  <a:srgbClr val="298CC5"/>
                </a:solidFill>
                <a:latin typeface="华文中宋" panose="02010600040101010101" pitchFamily="2" charset="-122"/>
                <a:ea typeface="华文中宋" panose="02010600040101010101" pitchFamily="2" charset="-122"/>
              </a:rPr>
              <a:t>力压苏炳添</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领衔的广东队，</a:t>
            </a:r>
            <a:r>
              <a:rPr lang="zh-CN" altLang="en-US" dirty="0">
                <a:solidFill>
                  <a:srgbClr val="298CC5"/>
                </a:solidFill>
                <a:latin typeface="华文中宋" panose="02010600040101010101" pitchFamily="2" charset="-122"/>
                <a:ea typeface="华文中宋" panose="02010600040101010101" pitchFamily="2" charset="-122"/>
              </a:rPr>
              <a:t>夺得冠军，同时打破亚洲记录</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a:t>
            </a:r>
            <a:endParaRPr lang="en-US" altLang="zh-CN" dirty="0">
              <a:solidFill>
                <a:schemeClr val="tx1">
                  <a:lumMod val="50000"/>
                  <a:lumOff val="50000"/>
                </a:schemeClr>
              </a:solidFill>
              <a:latin typeface="华文中宋" panose="02010600040101010101" pitchFamily="2" charset="-122"/>
              <a:ea typeface="华文中宋" panose="02010600040101010101" pitchFamily="2" charset="-122"/>
            </a:endParaRPr>
          </a:p>
          <a:p>
            <a:pPr algn="just"/>
            <a:endParaRPr lang="zh-CN" altLang="en-US" dirty="0">
              <a:solidFill>
                <a:schemeClr val="tx1">
                  <a:lumMod val="50000"/>
                  <a:lumOff val="50000"/>
                </a:schemeClr>
              </a:solidFill>
              <a:latin typeface="华文中宋" panose="02010600040101010101" pitchFamily="2" charset="-122"/>
              <a:ea typeface="华文中宋" panose="02010600040101010101" pitchFamily="2" charset="-122"/>
            </a:endParaRPr>
          </a:p>
        </p:txBody>
      </p:sp>
      <p:pic>
        <p:nvPicPr>
          <p:cNvPr id="27" name="图片 26">
            <a:extLst>
              <a:ext uri="{FF2B5EF4-FFF2-40B4-BE49-F238E27FC236}">
                <a16:creationId xmlns:a16="http://schemas.microsoft.com/office/drawing/2014/main" id="{5EB050A3-73B6-4D41-BEC0-6F87F961BB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62900" y="3296848"/>
            <a:ext cx="2569587" cy="1929871"/>
          </a:xfrm>
          <a:prstGeom prst="rect">
            <a:avLst/>
          </a:prstGeom>
        </p:spPr>
      </p:pic>
      <p:pic>
        <p:nvPicPr>
          <p:cNvPr id="22" name="图片 21">
            <a:extLst>
              <a:ext uri="{FF2B5EF4-FFF2-40B4-BE49-F238E27FC236}">
                <a16:creationId xmlns:a16="http://schemas.microsoft.com/office/drawing/2014/main" id="{07B7E6AB-5AA4-4ACE-B96F-D3525AA8F5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3034" y="1065799"/>
            <a:ext cx="2747390" cy="2692443"/>
          </a:xfrm>
          <a:prstGeom prst="rect">
            <a:avLst/>
          </a:prstGeom>
        </p:spPr>
      </p:pic>
    </p:spTree>
    <p:custDataLst>
      <p:tags r:id="rId1"/>
    </p:custDataLst>
    <p:extLst>
      <p:ext uri="{BB962C8B-B14F-4D97-AF65-F5344CB8AC3E}">
        <p14:creationId xmlns:p14="http://schemas.microsoft.com/office/powerpoint/2010/main" val="18275941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618677" y="345292"/>
            <a:ext cx="2954656"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北京冬奥会科技助力</a:t>
            </a:r>
          </a:p>
        </p:txBody>
      </p:sp>
      <p:pic>
        <p:nvPicPr>
          <p:cNvPr id="8" name="图片 7">
            <a:extLst>
              <a:ext uri="{FF2B5EF4-FFF2-40B4-BE49-F238E27FC236}">
                <a16:creationId xmlns:a16="http://schemas.microsoft.com/office/drawing/2014/main" id="{4E5542BE-0867-4546-9902-77C1766C1D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933" y="1240850"/>
            <a:ext cx="6150770" cy="3844231"/>
          </a:xfrm>
          <a:prstGeom prst="rect">
            <a:avLst/>
          </a:prstGeom>
        </p:spPr>
      </p:pic>
      <p:sp>
        <p:nvSpPr>
          <p:cNvPr id="20" name="文本框 19">
            <a:extLst>
              <a:ext uri="{FF2B5EF4-FFF2-40B4-BE49-F238E27FC236}">
                <a16:creationId xmlns:a16="http://schemas.microsoft.com/office/drawing/2014/main" id="{783316F1-AD99-4BFB-B7FE-779E5495620F}"/>
              </a:ext>
            </a:extLst>
          </p:cNvPr>
          <p:cNvSpPr txBox="1"/>
          <p:nvPr/>
        </p:nvSpPr>
        <p:spPr>
          <a:xfrm>
            <a:off x="592933" y="5347019"/>
            <a:ext cx="6100762" cy="1061253"/>
          </a:xfrm>
          <a:prstGeom prst="rect">
            <a:avLst/>
          </a:prstGeom>
          <a:noFill/>
        </p:spPr>
        <p:txBody>
          <a:bodyPr wrap="square">
            <a:spAutoFit/>
          </a:bodyPr>
          <a:lstStyle/>
          <a:p>
            <a:pPr algn="ctr">
              <a:lnSpc>
                <a:spcPct val="120000"/>
              </a:lnSpc>
            </a:pP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助力国家体育总局体育科学研究所，基于总局体质监测运动保障服务车，为冬奥参赛运动员提供体能测试和数据分析支持，为运动员提供科技支撑和比赛保障。</a:t>
            </a:r>
            <a:endParaRPr lang="en-US" altLang="zh-CN" dirty="0">
              <a:solidFill>
                <a:srgbClr val="FF0000"/>
              </a:solidFill>
              <a:latin typeface="华文中宋" panose="02010600040101010101" pitchFamily="2" charset="-122"/>
              <a:ea typeface="华文中宋" panose="02010600040101010101" pitchFamily="2" charset="-122"/>
            </a:endParaRPr>
          </a:p>
        </p:txBody>
      </p:sp>
      <p:pic>
        <p:nvPicPr>
          <p:cNvPr id="22" name="图片 21">
            <a:extLst>
              <a:ext uri="{FF2B5EF4-FFF2-40B4-BE49-F238E27FC236}">
                <a16:creationId xmlns:a16="http://schemas.microsoft.com/office/drawing/2014/main" id="{75E48779-75B0-4154-B9F6-6DF565BD8B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0300" y="1000453"/>
            <a:ext cx="3725387" cy="5407819"/>
          </a:xfrm>
          <a:prstGeom prst="rect">
            <a:avLst/>
          </a:prstGeom>
        </p:spPr>
      </p:pic>
    </p:spTree>
    <p:custDataLst>
      <p:tags r:id="rId1"/>
    </p:custDataLst>
    <p:extLst>
      <p:ext uri="{BB962C8B-B14F-4D97-AF65-F5344CB8AC3E}">
        <p14:creationId xmlns:p14="http://schemas.microsoft.com/office/powerpoint/2010/main" val="1744795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697858" y="434945"/>
            <a:ext cx="2996334"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竞体数字化产品应用</a:t>
            </a:r>
          </a:p>
        </p:txBody>
      </p:sp>
      <p:sp>
        <p:nvSpPr>
          <p:cNvPr id="8" name="文本框 7">
            <a:extLst>
              <a:ext uri="{FF2B5EF4-FFF2-40B4-BE49-F238E27FC236}">
                <a16:creationId xmlns:a16="http://schemas.microsoft.com/office/drawing/2014/main" id="{4FE13E10-DB96-42C0-96B6-A43E5F911293}"/>
              </a:ext>
            </a:extLst>
          </p:cNvPr>
          <p:cNvSpPr txBox="1"/>
          <p:nvPr/>
        </p:nvSpPr>
        <p:spPr>
          <a:xfrm>
            <a:off x="2976293" y="1008862"/>
            <a:ext cx="8368956" cy="1051185"/>
          </a:xfrm>
          <a:prstGeom prst="rect">
            <a:avLst/>
          </a:prstGeom>
          <a:noFill/>
        </p:spPr>
        <p:txBody>
          <a:bodyPr wrap="square">
            <a:spAutoFit/>
          </a:bodyPr>
          <a:lstStyle/>
          <a:p>
            <a:pPr>
              <a:lnSpc>
                <a:spcPct val="200000"/>
              </a:lnSpc>
            </a:pPr>
            <a:r>
              <a:rPr lang="zh-CN" altLang="en-US" sz="3200" b="1" dirty="0">
                <a:solidFill>
                  <a:schemeClr val="tx2"/>
                </a:solidFill>
                <a:latin typeface="华文中宋" panose="02010600040101010101" pitchFamily="2" charset="-122"/>
                <a:ea typeface="华文中宋" panose="02010600040101010101" pitchFamily="2" charset="-122"/>
              </a:rPr>
              <a:t>奥运、全运冠军          </a:t>
            </a:r>
            <a:r>
              <a:rPr lang="en-US" altLang="zh-CN" sz="3600" dirty="0">
                <a:solidFill>
                  <a:srgbClr val="298CC5"/>
                </a:solidFill>
                <a:latin typeface="优设标题黑" panose="00000500000000000000" pitchFamily="2" charset="-122"/>
                <a:ea typeface="优设标题黑" panose="00000500000000000000" pitchFamily="2" charset="-122"/>
              </a:rPr>
              <a:t>20+ </a:t>
            </a:r>
            <a:r>
              <a:rPr lang="zh-CN" altLang="en-US" sz="3600" dirty="0">
                <a:solidFill>
                  <a:srgbClr val="298CC5"/>
                </a:solidFill>
                <a:latin typeface="优设标题黑" panose="00000500000000000000" pitchFamily="2" charset="-122"/>
                <a:ea typeface="优设标题黑" panose="00000500000000000000" pitchFamily="2" charset="-122"/>
              </a:rPr>
              <a:t>位</a:t>
            </a:r>
            <a:endParaRPr lang="en-US" altLang="zh-CN" sz="3200" dirty="0">
              <a:solidFill>
                <a:srgbClr val="298CC5"/>
              </a:solidFill>
              <a:latin typeface="优设标题黑" panose="00000500000000000000" pitchFamily="2" charset="-122"/>
              <a:ea typeface="优设标题黑" panose="00000500000000000000" pitchFamily="2" charset="-122"/>
            </a:endParaRPr>
          </a:p>
        </p:txBody>
      </p:sp>
      <p:grpSp>
        <p:nvGrpSpPr>
          <p:cNvPr id="10" name="组合 9">
            <a:extLst>
              <a:ext uri="{FF2B5EF4-FFF2-40B4-BE49-F238E27FC236}">
                <a16:creationId xmlns:a16="http://schemas.microsoft.com/office/drawing/2014/main" id="{2BFA6861-327E-45A9-AA52-3D41E4B34C26}"/>
              </a:ext>
            </a:extLst>
          </p:cNvPr>
          <p:cNvGrpSpPr/>
          <p:nvPr/>
        </p:nvGrpSpPr>
        <p:grpSpPr>
          <a:xfrm>
            <a:off x="1620567" y="2597674"/>
            <a:ext cx="842963" cy="842963"/>
            <a:chOff x="4905376" y="779463"/>
            <a:chExt cx="842963" cy="842963"/>
          </a:xfrm>
        </p:grpSpPr>
        <p:sp>
          <p:nvSpPr>
            <p:cNvPr id="11" name="Oval 48">
              <a:extLst>
                <a:ext uri="{FF2B5EF4-FFF2-40B4-BE49-F238E27FC236}">
                  <a16:creationId xmlns:a16="http://schemas.microsoft.com/office/drawing/2014/main" id="{83F9A6D0-C31E-44D8-83DE-4F539FA08AEA}"/>
                </a:ext>
              </a:extLst>
            </p:cNvPr>
            <p:cNvSpPr>
              <a:spLocks noChangeArrowheads="1"/>
            </p:cNvSpPr>
            <p:nvPr/>
          </p:nvSpPr>
          <p:spPr bwMode="auto">
            <a:xfrm>
              <a:off x="4905376" y="779463"/>
              <a:ext cx="842963" cy="842963"/>
            </a:xfrm>
            <a:prstGeom prst="ellipse">
              <a:avLst/>
            </a:pr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49">
              <a:extLst>
                <a:ext uri="{FF2B5EF4-FFF2-40B4-BE49-F238E27FC236}">
                  <a16:creationId xmlns:a16="http://schemas.microsoft.com/office/drawing/2014/main" id="{F1D53FFB-1462-4419-8F1B-DBEDEE45D38E}"/>
                </a:ext>
              </a:extLst>
            </p:cNvPr>
            <p:cNvSpPr>
              <a:spLocks noChangeArrowheads="1"/>
            </p:cNvSpPr>
            <p:nvPr/>
          </p:nvSpPr>
          <p:spPr bwMode="auto">
            <a:xfrm>
              <a:off x="4995863" y="869950"/>
              <a:ext cx="661988" cy="661988"/>
            </a:xfrm>
            <a:prstGeom prst="ellipse">
              <a:avLst/>
            </a:prstGeom>
            <a:solidFill>
              <a:srgbClr val="F0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50">
              <a:extLst>
                <a:ext uri="{FF2B5EF4-FFF2-40B4-BE49-F238E27FC236}">
                  <a16:creationId xmlns:a16="http://schemas.microsoft.com/office/drawing/2014/main" id="{AE58B81F-C1A6-48DA-95DB-EB75E2AB2F88}"/>
                </a:ext>
              </a:extLst>
            </p:cNvPr>
            <p:cNvSpPr>
              <a:spLocks noChangeArrowheads="1"/>
            </p:cNvSpPr>
            <p:nvPr/>
          </p:nvSpPr>
          <p:spPr bwMode="auto">
            <a:xfrm>
              <a:off x="5086351" y="960438"/>
              <a:ext cx="481013" cy="481013"/>
            </a:xfrm>
            <a:prstGeom prst="ellipse">
              <a:avLst/>
            </a:pr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Oval 51">
              <a:extLst>
                <a:ext uri="{FF2B5EF4-FFF2-40B4-BE49-F238E27FC236}">
                  <a16:creationId xmlns:a16="http://schemas.microsoft.com/office/drawing/2014/main" id="{A224A3B0-9B6A-4BA1-880B-00E0F4C660F5}"/>
                </a:ext>
              </a:extLst>
            </p:cNvPr>
            <p:cNvSpPr>
              <a:spLocks noChangeArrowheads="1"/>
            </p:cNvSpPr>
            <p:nvPr/>
          </p:nvSpPr>
          <p:spPr bwMode="auto">
            <a:xfrm>
              <a:off x="5176838" y="1050925"/>
              <a:ext cx="300038" cy="300038"/>
            </a:xfrm>
            <a:prstGeom prst="ellipse">
              <a:avLst/>
            </a:prstGeom>
            <a:solidFill>
              <a:srgbClr val="F0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52">
              <a:extLst>
                <a:ext uri="{FF2B5EF4-FFF2-40B4-BE49-F238E27FC236}">
                  <a16:creationId xmlns:a16="http://schemas.microsoft.com/office/drawing/2014/main" id="{B16D909A-372D-4577-BCFB-CC26E9FD9732}"/>
                </a:ext>
              </a:extLst>
            </p:cNvPr>
            <p:cNvSpPr>
              <a:spLocks noChangeArrowheads="1"/>
            </p:cNvSpPr>
            <p:nvPr/>
          </p:nvSpPr>
          <p:spPr bwMode="auto">
            <a:xfrm>
              <a:off x="5267326" y="1141413"/>
              <a:ext cx="119063" cy="119063"/>
            </a:xfrm>
            <a:prstGeom prst="ellipse">
              <a:avLst/>
            </a:pr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3">
              <a:extLst>
                <a:ext uri="{FF2B5EF4-FFF2-40B4-BE49-F238E27FC236}">
                  <a16:creationId xmlns:a16="http://schemas.microsoft.com/office/drawing/2014/main" id="{D6A3CE84-3173-4A9A-9953-9AEA66C50C97}"/>
                </a:ext>
              </a:extLst>
            </p:cNvPr>
            <p:cNvSpPr>
              <a:spLocks/>
            </p:cNvSpPr>
            <p:nvPr/>
          </p:nvSpPr>
          <p:spPr bwMode="auto">
            <a:xfrm>
              <a:off x="5327651" y="915988"/>
              <a:ext cx="284163" cy="284163"/>
            </a:xfrm>
            <a:custGeom>
              <a:avLst/>
              <a:gdLst>
                <a:gd name="T0" fmla="*/ 179 w 179"/>
                <a:gd name="T1" fmla="*/ 142 h 179"/>
                <a:gd name="T2" fmla="*/ 0 w 179"/>
                <a:gd name="T3" fmla="*/ 179 h 179"/>
                <a:gd name="T4" fmla="*/ 37 w 179"/>
                <a:gd name="T5" fmla="*/ 0 h 179"/>
                <a:gd name="T6" fmla="*/ 179 w 179"/>
                <a:gd name="T7" fmla="*/ 142 h 179"/>
              </a:gdLst>
              <a:ahLst/>
              <a:cxnLst>
                <a:cxn ang="0">
                  <a:pos x="T0" y="T1"/>
                </a:cxn>
                <a:cxn ang="0">
                  <a:pos x="T2" y="T3"/>
                </a:cxn>
                <a:cxn ang="0">
                  <a:pos x="T4" y="T5"/>
                </a:cxn>
                <a:cxn ang="0">
                  <a:pos x="T6" y="T7"/>
                </a:cxn>
              </a:cxnLst>
              <a:rect l="0" t="0" r="r" b="b"/>
              <a:pathLst>
                <a:path w="179" h="179">
                  <a:moveTo>
                    <a:pt x="179" y="142"/>
                  </a:moveTo>
                  <a:lnTo>
                    <a:pt x="0" y="179"/>
                  </a:lnTo>
                  <a:lnTo>
                    <a:pt x="37" y="0"/>
                  </a:lnTo>
                  <a:lnTo>
                    <a:pt x="179" y="142"/>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4">
              <a:extLst>
                <a:ext uri="{FF2B5EF4-FFF2-40B4-BE49-F238E27FC236}">
                  <a16:creationId xmlns:a16="http://schemas.microsoft.com/office/drawing/2014/main" id="{EF048C66-F123-4C3A-9EA4-5A1281C18307}"/>
                </a:ext>
              </a:extLst>
            </p:cNvPr>
            <p:cNvSpPr>
              <a:spLocks/>
            </p:cNvSpPr>
            <p:nvPr/>
          </p:nvSpPr>
          <p:spPr bwMode="auto">
            <a:xfrm>
              <a:off x="5327651" y="915988"/>
              <a:ext cx="284163" cy="284163"/>
            </a:xfrm>
            <a:custGeom>
              <a:avLst/>
              <a:gdLst>
                <a:gd name="T0" fmla="*/ 179 w 179"/>
                <a:gd name="T1" fmla="*/ 142 h 179"/>
                <a:gd name="T2" fmla="*/ 0 w 179"/>
                <a:gd name="T3" fmla="*/ 179 h 179"/>
                <a:gd name="T4" fmla="*/ 37 w 179"/>
                <a:gd name="T5" fmla="*/ 0 h 179"/>
                <a:gd name="T6" fmla="*/ 179 w 179"/>
                <a:gd name="T7" fmla="*/ 142 h 179"/>
              </a:gdLst>
              <a:ahLst/>
              <a:cxnLst>
                <a:cxn ang="0">
                  <a:pos x="T0" y="T1"/>
                </a:cxn>
                <a:cxn ang="0">
                  <a:pos x="T2" y="T3"/>
                </a:cxn>
                <a:cxn ang="0">
                  <a:pos x="T4" y="T5"/>
                </a:cxn>
                <a:cxn ang="0">
                  <a:pos x="T6" y="T7"/>
                </a:cxn>
              </a:cxnLst>
              <a:rect l="0" t="0" r="r" b="b"/>
              <a:pathLst>
                <a:path w="179" h="179">
                  <a:moveTo>
                    <a:pt x="179" y="142"/>
                  </a:moveTo>
                  <a:lnTo>
                    <a:pt x="0" y="179"/>
                  </a:lnTo>
                  <a:lnTo>
                    <a:pt x="37" y="0"/>
                  </a:lnTo>
                  <a:lnTo>
                    <a:pt x="179" y="1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5">
              <a:extLst>
                <a:ext uri="{FF2B5EF4-FFF2-40B4-BE49-F238E27FC236}">
                  <a16:creationId xmlns:a16="http://schemas.microsoft.com/office/drawing/2014/main" id="{CC4D7B95-BBCD-4F46-957A-C4A52BEE46BE}"/>
                </a:ext>
              </a:extLst>
            </p:cNvPr>
            <p:cNvSpPr>
              <a:spLocks/>
            </p:cNvSpPr>
            <p:nvPr/>
          </p:nvSpPr>
          <p:spPr bwMode="auto">
            <a:xfrm>
              <a:off x="5402263" y="779463"/>
              <a:ext cx="346075" cy="346075"/>
            </a:xfrm>
            <a:custGeom>
              <a:avLst/>
              <a:gdLst>
                <a:gd name="T0" fmla="*/ 218 w 218"/>
                <a:gd name="T1" fmla="*/ 95 h 218"/>
                <a:gd name="T2" fmla="*/ 95 w 218"/>
                <a:gd name="T3" fmla="*/ 218 h 218"/>
                <a:gd name="T4" fmla="*/ 0 w 218"/>
                <a:gd name="T5" fmla="*/ 123 h 218"/>
                <a:gd name="T6" fmla="*/ 123 w 218"/>
                <a:gd name="T7" fmla="*/ 0 h 218"/>
                <a:gd name="T8" fmla="*/ 218 w 218"/>
                <a:gd name="T9" fmla="*/ 95 h 218"/>
              </a:gdLst>
              <a:ahLst/>
              <a:cxnLst>
                <a:cxn ang="0">
                  <a:pos x="T0" y="T1"/>
                </a:cxn>
                <a:cxn ang="0">
                  <a:pos x="T2" y="T3"/>
                </a:cxn>
                <a:cxn ang="0">
                  <a:pos x="T4" y="T5"/>
                </a:cxn>
                <a:cxn ang="0">
                  <a:pos x="T6" y="T7"/>
                </a:cxn>
                <a:cxn ang="0">
                  <a:pos x="T8" y="T9"/>
                </a:cxn>
              </a:cxnLst>
              <a:rect l="0" t="0" r="r" b="b"/>
              <a:pathLst>
                <a:path w="218" h="218">
                  <a:moveTo>
                    <a:pt x="218" y="95"/>
                  </a:moveTo>
                  <a:lnTo>
                    <a:pt x="95" y="218"/>
                  </a:lnTo>
                  <a:lnTo>
                    <a:pt x="0" y="123"/>
                  </a:lnTo>
                  <a:lnTo>
                    <a:pt x="123" y="0"/>
                  </a:lnTo>
                  <a:lnTo>
                    <a:pt x="218" y="95"/>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6">
              <a:extLst>
                <a:ext uri="{FF2B5EF4-FFF2-40B4-BE49-F238E27FC236}">
                  <a16:creationId xmlns:a16="http://schemas.microsoft.com/office/drawing/2014/main" id="{57248BAB-194C-40C8-A390-1E25B9C5698A}"/>
                </a:ext>
              </a:extLst>
            </p:cNvPr>
            <p:cNvSpPr>
              <a:spLocks/>
            </p:cNvSpPr>
            <p:nvPr/>
          </p:nvSpPr>
          <p:spPr bwMode="auto">
            <a:xfrm>
              <a:off x="5402263" y="779463"/>
              <a:ext cx="346075" cy="346075"/>
            </a:xfrm>
            <a:custGeom>
              <a:avLst/>
              <a:gdLst>
                <a:gd name="T0" fmla="*/ 218 w 218"/>
                <a:gd name="T1" fmla="*/ 95 h 218"/>
                <a:gd name="T2" fmla="*/ 95 w 218"/>
                <a:gd name="T3" fmla="*/ 218 h 218"/>
                <a:gd name="T4" fmla="*/ 0 w 218"/>
                <a:gd name="T5" fmla="*/ 123 h 218"/>
                <a:gd name="T6" fmla="*/ 123 w 218"/>
                <a:gd name="T7" fmla="*/ 0 h 218"/>
                <a:gd name="T8" fmla="*/ 218 w 218"/>
                <a:gd name="T9" fmla="*/ 95 h 218"/>
              </a:gdLst>
              <a:ahLst/>
              <a:cxnLst>
                <a:cxn ang="0">
                  <a:pos x="T0" y="T1"/>
                </a:cxn>
                <a:cxn ang="0">
                  <a:pos x="T2" y="T3"/>
                </a:cxn>
                <a:cxn ang="0">
                  <a:pos x="T4" y="T5"/>
                </a:cxn>
                <a:cxn ang="0">
                  <a:pos x="T6" y="T7"/>
                </a:cxn>
                <a:cxn ang="0">
                  <a:pos x="T8" y="T9"/>
                </a:cxn>
              </a:cxnLst>
              <a:rect l="0" t="0" r="r" b="b"/>
              <a:pathLst>
                <a:path w="218" h="218">
                  <a:moveTo>
                    <a:pt x="218" y="95"/>
                  </a:moveTo>
                  <a:lnTo>
                    <a:pt x="95" y="218"/>
                  </a:lnTo>
                  <a:lnTo>
                    <a:pt x="0" y="123"/>
                  </a:lnTo>
                  <a:lnTo>
                    <a:pt x="123" y="0"/>
                  </a:lnTo>
                  <a:lnTo>
                    <a:pt x="218" y="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7">
              <a:extLst>
                <a:ext uri="{FF2B5EF4-FFF2-40B4-BE49-F238E27FC236}">
                  <a16:creationId xmlns:a16="http://schemas.microsoft.com/office/drawing/2014/main" id="{1BA6BCD3-CEC1-478D-A723-27193D3B3B0A}"/>
                </a:ext>
              </a:extLst>
            </p:cNvPr>
            <p:cNvSpPr>
              <a:spLocks/>
            </p:cNvSpPr>
            <p:nvPr/>
          </p:nvSpPr>
          <p:spPr bwMode="auto">
            <a:xfrm>
              <a:off x="5529263" y="1306513"/>
              <a:ext cx="38100" cy="44450"/>
            </a:xfrm>
            <a:custGeom>
              <a:avLst/>
              <a:gdLst>
                <a:gd name="T0" fmla="*/ 10 w 10"/>
                <a:gd name="T1" fmla="*/ 0 h 12"/>
                <a:gd name="T2" fmla="*/ 4 w 10"/>
                <a:gd name="T3" fmla="*/ 0 h 12"/>
                <a:gd name="T4" fmla="*/ 0 w 10"/>
                <a:gd name="T5" fmla="*/ 6 h 12"/>
                <a:gd name="T6" fmla="*/ 10 w 10"/>
                <a:gd name="T7" fmla="*/ 12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cubicBezTo>
                    <a:pt x="4" y="0"/>
                    <a:pt x="4" y="0"/>
                    <a:pt x="4" y="0"/>
                  </a:cubicBezTo>
                  <a:cubicBezTo>
                    <a:pt x="3" y="2"/>
                    <a:pt x="1" y="4"/>
                    <a:pt x="0" y="6"/>
                  </a:cubicBezTo>
                  <a:cubicBezTo>
                    <a:pt x="10" y="12"/>
                    <a:pt x="10" y="12"/>
                    <a:pt x="10" y="12"/>
                  </a:cubicBezTo>
                  <a:cubicBezTo>
                    <a:pt x="10" y="0"/>
                    <a:pt x="10" y="0"/>
                    <a:pt x="10" y="0"/>
                  </a:cubicBezTo>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8">
              <a:extLst>
                <a:ext uri="{FF2B5EF4-FFF2-40B4-BE49-F238E27FC236}">
                  <a16:creationId xmlns:a16="http://schemas.microsoft.com/office/drawing/2014/main" id="{79D7C925-A299-4E10-A2C4-70B9FC2C9B52}"/>
                </a:ext>
              </a:extLst>
            </p:cNvPr>
            <p:cNvSpPr>
              <a:spLocks/>
            </p:cNvSpPr>
            <p:nvPr/>
          </p:nvSpPr>
          <p:spPr bwMode="auto">
            <a:xfrm>
              <a:off x="5454651" y="1155700"/>
              <a:ext cx="90488" cy="173038"/>
            </a:xfrm>
            <a:custGeom>
              <a:avLst/>
              <a:gdLst>
                <a:gd name="T0" fmla="*/ 22 w 24"/>
                <a:gd name="T1" fmla="*/ 0 h 46"/>
                <a:gd name="T2" fmla="*/ 5 w 24"/>
                <a:gd name="T3" fmla="*/ 4 h 46"/>
                <a:gd name="T4" fmla="*/ 6 w 24"/>
                <a:gd name="T5" fmla="*/ 12 h 46"/>
                <a:gd name="T6" fmla="*/ 0 w 24"/>
                <a:gd name="T7" fmla="*/ 33 h 46"/>
                <a:gd name="T8" fmla="*/ 20 w 24"/>
                <a:gd name="T9" fmla="*/ 46 h 46"/>
                <a:gd name="T10" fmla="*/ 24 w 24"/>
                <a:gd name="T11" fmla="*/ 40 h 46"/>
                <a:gd name="T12" fmla="*/ 22 w 24"/>
                <a:gd name="T13" fmla="*/ 40 h 46"/>
                <a:gd name="T14" fmla="*/ 22 w 24"/>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6">
                  <a:moveTo>
                    <a:pt x="22" y="0"/>
                  </a:moveTo>
                  <a:cubicBezTo>
                    <a:pt x="5" y="4"/>
                    <a:pt x="5" y="4"/>
                    <a:pt x="5" y="4"/>
                  </a:cubicBezTo>
                  <a:cubicBezTo>
                    <a:pt x="6" y="6"/>
                    <a:pt x="6" y="9"/>
                    <a:pt x="6" y="12"/>
                  </a:cubicBezTo>
                  <a:cubicBezTo>
                    <a:pt x="6" y="20"/>
                    <a:pt x="4" y="27"/>
                    <a:pt x="0" y="33"/>
                  </a:cubicBezTo>
                  <a:cubicBezTo>
                    <a:pt x="20" y="46"/>
                    <a:pt x="20" y="46"/>
                    <a:pt x="20" y="46"/>
                  </a:cubicBezTo>
                  <a:cubicBezTo>
                    <a:pt x="21" y="44"/>
                    <a:pt x="23" y="42"/>
                    <a:pt x="24" y="40"/>
                  </a:cubicBezTo>
                  <a:cubicBezTo>
                    <a:pt x="22" y="40"/>
                    <a:pt x="22" y="40"/>
                    <a:pt x="22" y="40"/>
                  </a:cubicBezTo>
                  <a:cubicBezTo>
                    <a:pt x="22" y="0"/>
                    <a:pt x="22" y="0"/>
                    <a:pt x="22" y="0"/>
                  </a:cubicBezTo>
                </a:path>
              </a:pathLst>
            </a:custGeom>
            <a:solidFill>
              <a:srgbClr val="C9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9">
              <a:extLst>
                <a:ext uri="{FF2B5EF4-FFF2-40B4-BE49-F238E27FC236}">
                  <a16:creationId xmlns:a16="http://schemas.microsoft.com/office/drawing/2014/main" id="{FD2D4D50-8532-4029-B9B6-663B4055A36C}"/>
                </a:ext>
              </a:extLst>
            </p:cNvPr>
            <p:cNvSpPr>
              <a:spLocks/>
            </p:cNvSpPr>
            <p:nvPr/>
          </p:nvSpPr>
          <p:spPr bwMode="auto">
            <a:xfrm>
              <a:off x="5380038" y="1171575"/>
              <a:ext cx="96838" cy="107950"/>
            </a:xfrm>
            <a:custGeom>
              <a:avLst/>
              <a:gdLst>
                <a:gd name="T0" fmla="*/ 25 w 26"/>
                <a:gd name="T1" fmla="*/ 0 h 29"/>
                <a:gd name="T2" fmla="*/ 2 w 26"/>
                <a:gd name="T3" fmla="*/ 5 h 29"/>
                <a:gd name="T4" fmla="*/ 2 w 26"/>
                <a:gd name="T5" fmla="*/ 8 h 29"/>
                <a:gd name="T6" fmla="*/ 0 w 26"/>
                <a:gd name="T7" fmla="*/ 16 h 29"/>
                <a:gd name="T8" fmla="*/ 20 w 26"/>
                <a:gd name="T9" fmla="*/ 29 h 29"/>
                <a:gd name="T10" fmla="*/ 26 w 26"/>
                <a:gd name="T11" fmla="*/ 8 h 29"/>
                <a:gd name="T12" fmla="*/ 25 w 2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6" h="29">
                  <a:moveTo>
                    <a:pt x="25" y="0"/>
                  </a:moveTo>
                  <a:cubicBezTo>
                    <a:pt x="2" y="5"/>
                    <a:pt x="2" y="5"/>
                    <a:pt x="2" y="5"/>
                  </a:cubicBezTo>
                  <a:cubicBezTo>
                    <a:pt x="2" y="6"/>
                    <a:pt x="2" y="7"/>
                    <a:pt x="2" y="8"/>
                  </a:cubicBezTo>
                  <a:cubicBezTo>
                    <a:pt x="2" y="11"/>
                    <a:pt x="1" y="14"/>
                    <a:pt x="0" y="16"/>
                  </a:cubicBezTo>
                  <a:cubicBezTo>
                    <a:pt x="20" y="29"/>
                    <a:pt x="20" y="29"/>
                    <a:pt x="20" y="29"/>
                  </a:cubicBezTo>
                  <a:cubicBezTo>
                    <a:pt x="24" y="23"/>
                    <a:pt x="26" y="16"/>
                    <a:pt x="26" y="8"/>
                  </a:cubicBezTo>
                  <a:cubicBezTo>
                    <a:pt x="26" y="5"/>
                    <a:pt x="26" y="2"/>
                    <a:pt x="25" y="0"/>
                  </a:cubicBezTo>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0">
              <a:extLst>
                <a:ext uri="{FF2B5EF4-FFF2-40B4-BE49-F238E27FC236}">
                  <a16:creationId xmlns:a16="http://schemas.microsoft.com/office/drawing/2014/main" id="{505B20DE-012F-467D-A7A8-4620603B740D}"/>
                </a:ext>
              </a:extLst>
            </p:cNvPr>
            <p:cNvSpPr>
              <a:spLocks/>
            </p:cNvSpPr>
            <p:nvPr/>
          </p:nvSpPr>
          <p:spPr bwMode="auto">
            <a:xfrm>
              <a:off x="5327651" y="1189038"/>
              <a:ext cx="58738" cy="41275"/>
            </a:xfrm>
            <a:custGeom>
              <a:avLst/>
              <a:gdLst>
                <a:gd name="T0" fmla="*/ 16 w 16"/>
                <a:gd name="T1" fmla="*/ 0 h 11"/>
                <a:gd name="T2" fmla="*/ 0 w 16"/>
                <a:gd name="T3" fmla="*/ 3 h 11"/>
                <a:gd name="T4" fmla="*/ 14 w 16"/>
                <a:gd name="T5" fmla="*/ 11 h 11"/>
                <a:gd name="T6" fmla="*/ 16 w 16"/>
                <a:gd name="T7" fmla="*/ 3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0" y="3"/>
                    <a:pt x="0" y="3"/>
                    <a:pt x="0" y="3"/>
                  </a:cubicBezTo>
                  <a:cubicBezTo>
                    <a:pt x="14" y="11"/>
                    <a:pt x="14" y="11"/>
                    <a:pt x="14" y="11"/>
                  </a:cubicBezTo>
                  <a:cubicBezTo>
                    <a:pt x="15" y="9"/>
                    <a:pt x="16" y="6"/>
                    <a:pt x="16" y="3"/>
                  </a:cubicBezTo>
                  <a:cubicBezTo>
                    <a:pt x="16" y="2"/>
                    <a:pt x="16" y="1"/>
                    <a:pt x="16" y="0"/>
                  </a:cubicBezTo>
                </a:path>
              </a:pathLst>
            </a:custGeom>
            <a:solidFill>
              <a:srgbClr val="C9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1">
              <a:extLst>
                <a:ext uri="{FF2B5EF4-FFF2-40B4-BE49-F238E27FC236}">
                  <a16:creationId xmlns:a16="http://schemas.microsoft.com/office/drawing/2014/main" id="{E6ED9692-B811-4AD5-B115-482F39398C24}"/>
                </a:ext>
              </a:extLst>
            </p:cNvPr>
            <p:cNvSpPr>
              <a:spLocks/>
            </p:cNvSpPr>
            <p:nvPr/>
          </p:nvSpPr>
          <p:spPr bwMode="auto">
            <a:xfrm>
              <a:off x="5327651" y="1084263"/>
              <a:ext cx="209550" cy="115888"/>
            </a:xfrm>
            <a:custGeom>
              <a:avLst/>
              <a:gdLst>
                <a:gd name="T0" fmla="*/ 115 w 132"/>
                <a:gd name="T1" fmla="*/ 0 h 73"/>
                <a:gd name="T2" fmla="*/ 0 w 132"/>
                <a:gd name="T3" fmla="*/ 73 h 73"/>
                <a:gd name="T4" fmla="*/ 37 w 132"/>
                <a:gd name="T5" fmla="*/ 66 h 73"/>
                <a:gd name="T6" fmla="*/ 92 w 132"/>
                <a:gd name="T7" fmla="*/ 55 h 73"/>
                <a:gd name="T8" fmla="*/ 132 w 132"/>
                <a:gd name="T9" fmla="*/ 45 h 73"/>
                <a:gd name="T10" fmla="*/ 132 w 132"/>
                <a:gd name="T11" fmla="*/ 17 h 73"/>
                <a:gd name="T12" fmla="*/ 115 w 13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32" h="73">
                  <a:moveTo>
                    <a:pt x="115" y="0"/>
                  </a:moveTo>
                  <a:lnTo>
                    <a:pt x="0" y="73"/>
                  </a:lnTo>
                  <a:lnTo>
                    <a:pt x="37" y="66"/>
                  </a:lnTo>
                  <a:lnTo>
                    <a:pt x="92" y="55"/>
                  </a:lnTo>
                  <a:lnTo>
                    <a:pt x="132" y="45"/>
                  </a:lnTo>
                  <a:lnTo>
                    <a:pt x="132" y="17"/>
                  </a:lnTo>
                  <a:lnTo>
                    <a:pt x="115" y="0"/>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2">
              <a:extLst>
                <a:ext uri="{FF2B5EF4-FFF2-40B4-BE49-F238E27FC236}">
                  <a16:creationId xmlns:a16="http://schemas.microsoft.com/office/drawing/2014/main" id="{D5434C1B-D687-404D-8B40-5EDE10AD7A6A}"/>
                </a:ext>
              </a:extLst>
            </p:cNvPr>
            <p:cNvSpPr>
              <a:spLocks/>
            </p:cNvSpPr>
            <p:nvPr/>
          </p:nvSpPr>
          <p:spPr bwMode="auto">
            <a:xfrm>
              <a:off x="5327651" y="1084263"/>
              <a:ext cx="209550" cy="115888"/>
            </a:xfrm>
            <a:custGeom>
              <a:avLst/>
              <a:gdLst>
                <a:gd name="T0" fmla="*/ 115 w 132"/>
                <a:gd name="T1" fmla="*/ 0 h 73"/>
                <a:gd name="T2" fmla="*/ 0 w 132"/>
                <a:gd name="T3" fmla="*/ 73 h 73"/>
                <a:gd name="T4" fmla="*/ 37 w 132"/>
                <a:gd name="T5" fmla="*/ 66 h 73"/>
                <a:gd name="T6" fmla="*/ 92 w 132"/>
                <a:gd name="T7" fmla="*/ 55 h 73"/>
                <a:gd name="T8" fmla="*/ 132 w 132"/>
                <a:gd name="T9" fmla="*/ 45 h 73"/>
                <a:gd name="T10" fmla="*/ 132 w 132"/>
                <a:gd name="T11" fmla="*/ 17 h 73"/>
                <a:gd name="T12" fmla="*/ 115 w 13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32" h="73">
                  <a:moveTo>
                    <a:pt x="115" y="0"/>
                  </a:moveTo>
                  <a:lnTo>
                    <a:pt x="0" y="73"/>
                  </a:lnTo>
                  <a:lnTo>
                    <a:pt x="37" y="66"/>
                  </a:lnTo>
                  <a:lnTo>
                    <a:pt x="92" y="55"/>
                  </a:lnTo>
                  <a:lnTo>
                    <a:pt x="132" y="45"/>
                  </a:lnTo>
                  <a:lnTo>
                    <a:pt x="132" y="17"/>
                  </a:lnTo>
                  <a:lnTo>
                    <a:pt x="1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3">
              <a:extLst>
                <a:ext uri="{FF2B5EF4-FFF2-40B4-BE49-F238E27FC236}">
                  <a16:creationId xmlns:a16="http://schemas.microsoft.com/office/drawing/2014/main" id="{A123DD98-4EAA-4265-983F-141F2855E91C}"/>
                </a:ext>
              </a:extLst>
            </p:cNvPr>
            <p:cNvSpPr>
              <a:spLocks/>
            </p:cNvSpPr>
            <p:nvPr/>
          </p:nvSpPr>
          <p:spPr bwMode="auto">
            <a:xfrm>
              <a:off x="5510213" y="1050925"/>
              <a:ext cx="57150" cy="60325"/>
            </a:xfrm>
            <a:custGeom>
              <a:avLst/>
              <a:gdLst>
                <a:gd name="T0" fmla="*/ 36 w 36"/>
                <a:gd name="T1" fmla="*/ 0 h 38"/>
                <a:gd name="T2" fmla="*/ 0 w 36"/>
                <a:gd name="T3" fmla="*/ 21 h 38"/>
                <a:gd name="T4" fmla="*/ 17 w 36"/>
                <a:gd name="T5" fmla="*/ 38 h 38"/>
                <a:gd name="T6" fmla="*/ 17 w 36"/>
                <a:gd name="T7" fmla="*/ 28 h 38"/>
                <a:gd name="T8" fmla="*/ 36 w 36"/>
                <a:gd name="T9" fmla="*/ 28 h 38"/>
                <a:gd name="T10" fmla="*/ 36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36" y="0"/>
                  </a:moveTo>
                  <a:lnTo>
                    <a:pt x="0" y="21"/>
                  </a:lnTo>
                  <a:lnTo>
                    <a:pt x="17" y="38"/>
                  </a:lnTo>
                  <a:lnTo>
                    <a:pt x="17" y="28"/>
                  </a:lnTo>
                  <a:lnTo>
                    <a:pt x="36" y="28"/>
                  </a:lnTo>
                  <a:lnTo>
                    <a:pt x="36" y="0"/>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4">
              <a:extLst>
                <a:ext uri="{FF2B5EF4-FFF2-40B4-BE49-F238E27FC236}">
                  <a16:creationId xmlns:a16="http://schemas.microsoft.com/office/drawing/2014/main" id="{AB79FA46-50BF-443D-8F53-D4F3186DF7C3}"/>
                </a:ext>
              </a:extLst>
            </p:cNvPr>
            <p:cNvSpPr>
              <a:spLocks/>
            </p:cNvSpPr>
            <p:nvPr/>
          </p:nvSpPr>
          <p:spPr bwMode="auto">
            <a:xfrm>
              <a:off x="5510213" y="1050925"/>
              <a:ext cx="57150" cy="60325"/>
            </a:xfrm>
            <a:custGeom>
              <a:avLst/>
              <a:gdLst>
                <a:gd name="T0" fmla="*/ 36 w 36"/>
                <a:gd name="T1" fmla="*/ 0 h 38"/>
                <a:gd name="T2" fmla="*/ 0 w 36"/>
                <a:gd name="T3" fmla="*/ 21 h 38"/>
                <a:gd name="T4" fmla="*/ 17 w 36"/>
                <a:gd name="T5" fmla="*/ 38 h 38"/>
                <a:gd name="T6" fmla="*/ 17 w 36"/>
                <a:gd name="T7" fmla="*/ 28 h 38"/>
                <a:gd name="T8" fmla="*/ 36 w 36"/>
                <a:gd name="T9" fmla="*/ 28 h 38"/>
                <a:gd name="T10" fmla="*/ 36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36" y="0"/>
                  </a:moveTo>
                  <a:lnTo>
                    <a:pt x="0" y="21"/>
                  </a:lnTo>
                  <a:lnTo>
                    <a:pt x="17" y="38"/>
                  </a:lnTo>
                  <a:lnTo>
                    <a:pt x="17" y="28"/>
                  </a:lnTo>
                  <a:lnTo>
                    <a:pt x="36" y="28"/>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5">
              <a:extLst>
                <a:ext uri="{FF2B5EF4-FFF2-40B4-BE49-F238E27FC236}">
                  <a16:creationId xmlns:a16="http://schemas.microsoft.com/office/drawing/2014/main" id="{524A9F2C-78DF-4855-84EE-835664BF5621}"/>
                </a:ext>
              </a:extLst>
            </p:cNvPr>
            <p:cNvSpPr>
              <a:spLocks/>
            </p:cNvSpPr>
            <p:nvPr/>
          </p:nvSpPr>
          <p:spPr bwMode="auto">
            <a:xfrm>
              <a:off x="5638801" y="1095375"/>
              <a:ext cx="109538" cy="211138"/>
            </a:xfrm>
            <a:custGeom>
              <a:avLst/>
              <a:gdLst>
                <a:gd name="T0" fmla="*/ 25 w 29"/>
                <a:gd name="T1" fmla="*/ 0 h 56"/>
                <a:gd name="T2" fmla="*/ 0 w 29"/>
                <a:gd name="T3" fmla="*/ 0 h 56"/>
                <a:gd name="T4" fmla="*/ 5 w 29"/>
                <a:gd name="T5" fmla="*/ 28 h 56"/>
                <a:gd name="T6" fmla="*/ 0 w 29"/>
                <a:gd name="T7" fmla="*/ 56 h 56"/>
                <a:gd name="T8" fmla="*/ 25 w 29"/>
                <a:gd name="T9" fmla="*/ 56 h 56"/>
                <a:gd name="T10" fmla="*/ 29 w 29"/>
                <a:gd name="T11" fmla="*/ 28 h 56"/>
                <a:gd name="T12" fmla="*/ 25 w 29"/>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9" h="56">
                  <a:moveTo>
                    <a:pt x="25" y="0"/>
                  </a:moveTo>
                  <a:cubicBezTo>
                    <a:pt x="0" y="0"/>
                    <a:pt x="0" y="0"/>
                    <a:pt x="0" y="0"/>
                  </a:cubicBezTo>
                  <a:cubicBezTo>
                    <a:pt x="3" y="9"/>
                    <a:pt x="5" y="18"/>
                    <a:pt x="5" y="28"/>
                  </a:cubicBezTo>
                  <a:cubicBezTo>
                    <a:pt x="5" y="38"/>
                    <a:pt x="3" y="47"/>
                    <a:pt x="0" y="56"/>
                  </a:cubicBezTo>
                  <a:cubicBezTo>
                    <a:pt x="25" y="56"/>
                    <a:pt x="25" y="56"/>
                    <a:pt x="25" y="56"/>
                  </a:cubicBezTo>
                  <a:cubicBezTo>
                    <a:pt x="28" y="47"/>
                    <a:pt x="29" y="38"/>
                    <a:pt x="29" y="28"/>
                  </a:cubicBezTo>
                  <a:cubicBezTo>
                    <a:pt x="29" y="18"/>
                    <a:pt x="28" y="9"/>
                    <a:pt x="25" y="0"/>
                  </a:cubicBezTo>
                </a:path>
              </a:pathLst>
            </a:custGeom>
            <a:solidFill>
              <a:srgbClr val="C9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6">
              <a:extLst>
                <a:ext uri="{FF2B5EF4-FFF2-40B4-BE49-F238E27FC236}">
                  <a16:creationId xmlns:a16="http://schemas.microsoft.com/office/drawing/2014/main" id="{4AC676A3-7676-40D6-AB85-8D0A10060EEF}"/>
                </a:ext>
              </a:extLst>
            </p:cNvPr>
            <p:cNvSpPr>
              <a:spLocks/>
            </p:cNvSpPr>
            <p:nvPr/>
          </p:nvSpPr>
          <p:spPr bwMode="auto">
            <a:xfrm>
              <a:off x="5545138" y="1095375"/>
              <a:ext cx="112713" cy="211138"/>
            </a:xfrm>
            <a:custGeom>
              <a:avLst/>
              <a:gdLst>
                <a:gd name="T0" fmla="*/ 25 w 30"/>
                <a:gd name="T1" fmla="*/ 0 h 56"/>
                <a:gd name="T2" fmla="*/ 10 w 30"/>
                <a:gd name="T3" fmla="*/ 0 h 56"/>
                <a:gd name="T4" fmla="*/ 8 w 30"/>
                <a:gd name="T5" fmla="*/ 2 h 56"/>
                <a:gd name="T6" fmla="*/ 18 w 30"/>
                <a:gd name="T7" fmla="*/ 12 h 56"/>
                <a:gd name="T8" fmla="*/ 5 w 30"/>
                <a:gd name="T9" fmla="*/ 15 h 56"/>
                <a:gd name="T10" fmla="*/ 6 w 30"/>
                <a:gd name="T11" fmla="*/ 28 h 56"/>
                <a:gd name="T12" fmla="*/ 0 w 30"/>
                <a:gd name="T13" fmla="*/ 56 h 56"/>
                <a:gd name="T14" fmla="*/ 6 w 30"/>
                <a:gd name="T15" fmla="*/ 56 h 56"/>
                <a:gd name="T16" fmla="*/ 25 w 30"/>
                <a:gd name="T17" fmla="*/ 56 h 56"/>
                <a:gd name="T18" fmla="*/ 30 w 30"/>
                <a:gd name="T19" fmla="*/ 28 h 56"/>
                <a:gd name="T20" fmla="*/ 25 w 30"/>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6">
                  <a:moveTo>
                    <a:pt x="25" y="0"/>
                  </a:moveTo>
                  <a:cubicBezTo>
                    <a:pt x="10" y="0"/>
                    <a:pt x="10" y="0"/>
                    <a:pt x="10" y="0"/>
                  </a:cubicBezTo>
                  <a:cubicBezTo>
                    <a:pt x="8" y="2"/>
                    <a:pt x="8" y="2"/>
                    <a:pt x="8" y="2"/>
                  </a:cubicBezTo>
                  <a:cubicBezTo>
                    <a:pt x="18" y="12"/>
                    <a:pt x="18" y="12"/>
                    <a:pt x="18" y="12"/>
                  </a:cubicBezTo>
                  <a:cubicBezTo>
                    <a:pt x="5" y="15"/>
                    <a:pt x="5" y="15"/>
                    <a:pt x="5" y="15"/>
                  </a:cubicBezTo>
                  <a:cubicBezTo>
                    <a:pt x="6" y="19"/>
                    <a:pt x="6" y="23"/>
                    <a:pt x="6" y="28"/>
                  </a:cubicBezTo>
                  <a:cubicBezTo>
                    <a:pt x="6" y="38"/>
                    <a:pt x="4" y="48"/>
                    <a:pt x="0" y="56"/>
                  </a:cubicBezTo>
                  <a:cubicBezTo>
                    <a:pt x="6" y="56"/>
                    <a:pt x="6" y="56"/>
                    <a:pt x="6" y="56"/>
                  </a:cubicBezTo>
                  <a:cubicBezTo>
                    <a:pt x="25" y="56"/>
                    <a:pt x="25" y="56"/>
                    <a:pt x="25" y="56"/>
                  </a:cubicBezTo>
                  <a:cubicBezTo>
                    <a:pt x="28" y="47"/>
                    <a:pt x="30" y="38"/>
                    <a:pt x="30" y="28"/>
                  </a:cubicBezTo>
                  <a:cubicBezTo>
                    <a:pt x="30" y="18"/>
                    <a:pt x="28" y="9"/>
                    <a:pt x="25" y="0"/>
                  </a:cubicBezTo>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7">
              <a:extLst>
                <a:ext uri="{FF2B5EF4-FFF2-40B4-BE49-F238E27FC236}">
                  <a16:creationId xmlns:a16="http://schemas.microsoft.com/office/drawing/2014/main" id="{A1012D5E-719E-4B17-A4AC-C7B5E560AF5F}"/>
                </a:ext>
              </a:extLst>
            </p:cNvPr>
            <p:cNvSpPr>
              <a:spLocks/>
            </p:cNvSpPr>
            <p:nvPr/>
          </p:nvSpPr>
          <p:spPr bwMode="auto">
            <a:xfrm>
              <a:off x="5537201" y="1152525"/>
              <a:ext cx="30163" cy="153988"/>
            </a:xfrm>
            <a:custGeom>
              <a:avLst/>
              <a:gdLst>
                <a:gd name="T0" fmla="*/ 7 w 8"/>
                <a:gd name="T1" fmla="*/ 0 h 41"/>
                <a:gd name="T2" fmla="*/ 0 w 8"/>
                <a:gd name="T3" fmla="*/ 1 h 41"/>
                <a:gd name="T4" fmla="*/ 0 w 8"/>
                <a:gd name="T5" fmla="*/ 41 h 41"/>
                <a:gd name="T6" fmla="*/ 2 w 8"/>
                <a:gd name="T7" fmla="*/ 41 h 41"/>
                <a:gd name="T8" fmla="*/ 8 w 8"/>
                <a:gd name="T9" fmla="*/ 13 h 41"/>
                <a:gd name="T10" fmla="*/ 7 w 8"/>
                <a:gd name="T11" fmla="*/ 0 h 41"/>
              </a:gdLst>
              <a:ahLst/>
              <a:cxnLst>
                <a:cxn ang="0">
                  <a:pos x="T0" y="T1"/>
                </a:cxn>
                <a:cxn ang="0">
                  <a:pos x="T2" y="T3"/>
                </a:cxn>
                <a:cxn ang="0">
                  <a:pos x="T4" y="T5"/>
                </a:cxn>
                <a:cxn ang="0">
                  <a:pos x="T6" y="T7"/>
                </a:cxn>
                <a:cxn ang="0">
                  <a:pos x="T8" y="T9"/>
                </a:cxn>
                <a:cxn ang="0">
                  <a:pos x="T10" y="T11"/>
                </a:cxn>
              </a:cxnLst>
              <a:rect l="0" t="0" r="r" b="b"/>
              <a:pathLst>
                <a:path w="8" h="41">
                  <a:moveTo>
                    <a:pt x="7" y="0"/>
                  </a:moveTo>
                  <a:cubicBezTo>
                    <a:pt x="0" y="1"/>
                    <a:pt x="0" y="1"/>
                    <a:pt x="0" y="1"/>
                  </a:cubicBezTo>
                  <a:cubicBezTo>
                    <a:pt x="0" y="41"/>
                    <a:pt x="0" y="41"/>
                    <a:pt x="0" y="41"/>
                  </a:cubicBezTo>
                  <a:cubicBezTo>
                    <a:pt x="2" y="41"/>
                    <a:pt x="2" y="41"/>
                    <a:pt x="2" y="41"/>
                  </a:cubicBezTo>
                  <a:cubicBezTo>
                    <a:pt x="6" y="33"/>
                    <a:pt x="8" y="23"/>
                    <a:pt x="8" y="13"/>
                  </a:cubicBezTo>
                  <a:cubicBezTo>
                    <a:pt x="8" y="8"/>
                    <a:pt x="8" y="4"/>
                    <a:pt x="7" y="0"/>
                  </a:cubicBezTo>
                </a:path>
              </a:pathLst>
            </a:custGeom>
            <a:solidFill>
              <a:srgbClr val="C9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8">
              <a:extLst>
                <a:ext uri="{FF2B5EF4-FFF2-40B4-BE49-F238E27FC236}">
                  <a16:creationId xmlns:a16="http://schemas.microsoft.com/office/drawing/2014/main" id="{E01C5904-8C87-4394-9B1E-9545FD9C6A8A}"/>
                </a:ext>
              </a:extLst>
            </p:cNvPr>
            <p:cNvSpPr>
              <a:spLocks/>
            </p:cNvSpPr>
            <p:nvPr/>
          </p:nvSpPr>
          <p:spPr bwMode="auto">
            <a:xfrm>
              <a:off x="5537201" y="1103313"/>
              <a:ext cx="74613" cy="52388"/>
            </a:xfrm>
            <a:custGeom>
              <a:avLst/>
              <a:gdLst>
                <a:gd name="T0" fmla="*/ 24 w 47"/>
                <a:gd name="T1" fmla="*/ 0 h 33"/>
                <a:gd name="T2" fmla="*/ 10 w 47"/>
                <a:gd name="T3" fmla="*/ 14 h 33"/>
                <a:gd name="T4" fmla="*/ 0 w 47"/>
                <a:gd name="T5" fmla="*/ 5 h 33"/>
                <a:gd name="T6" fmla="*/ 0 w 47"/>
                <a:gd name="T7" fmla="*/ 33 h 33"/>
                <a:gd name="T8" fmla="*/ 17 w 47"/>
                <a:gd name="T9" fmla="*/ 31 h 33"/>
                <a:gd name="T10" fmla="*/ 47 w 47"/>
                <a:gd name="T11" fmla="*/ 24 h 33"/>
                <a:gd name="T12" fmla="*/ 24 w 4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7" h="33">
                  <a:moveTo>
                    <a:pt x="24" y="0"/>
                  </a:moveTo>
                  <a:lnTo>
                    <a:pt x="10" y="14"/>
                  </a:lnTo>
                  <a:lnTo>
                    <a:pt x="0" y="5"/>
                  </a:lnTo>
                  <a:lnTo>
                    <a:pt x="0" y="33"/>
                  </a:lnTo>
                  <a:lnTo>
                    <a:pt x="17" y="31"/>
                  </a:lnTo>
                  <a:lnTo>
                    <a:pt x="47" y="24"/>
                  </a:lnTo>
                  <a:lnTo>
                    <a:pt x="24" y="0"/>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9">
              <a:extLst>
                <a:ext uri="{FF2B5EF4-FFF2-40B4-BE49-F238E27FC236}">
                  <a16:creationId xmlns:a16="http://schemas.microsoft.com/office/drawing/2014/main" id="{22456CD6-2D98-4451-9FFF-2EEAA16E17B0}"/>
                </a:ext>
              </a:extLst>
            </p:cNvPr>
            <p:cNvSpPr>
              <a:spLocks/>
            </p:cNvSpPr>
            <p:nvPr/>
          </p:nvSpPr>
          <p:spPr bwMode="auto">
            <a:xfrm>
              <a:off x="5537201" y="1103313"/>
              <a:ext cx="74613" cy="52388"/>
            </a:xfrm>
            <a:custGeom>
              <a:avLst/>
              <a:gdLst>
                <a:gd name="T0" fmla="*/ 24 w 47"/>
                <a:gd name="T1" fmla="*/ 0 h 33"/>
                <a:gd name="T2" fmla="*/ 10 w 47"/>
                <a:gd name="T3" fmla="*/ 14 h 33"/>
                <a:gd name="T4" fmla="*/ 0 w 47"/>
                <a:gd name="T5" fmla="*/ 5 h 33"/>
                <a:gd name="T6" fmla="*/ 0 w 47"/>
                <a:gd name="T7" fmla="*/ 33 h 33"/>
                <a:gd name="T8" fmla="*/ 17 w 47"/>
                <a:gd name="T9" fmla="*/ 31 h 33"/>
                <a:gd name="T10" fmla="*/ 47 w 47"/>
                <a:gd name="T11" fmla="*/ 24 h 33"/>
                <a:gd name="T12" fmla="*/ 24 w 4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7" h="33">
                  <a:moveTo>
                    <a:pt x="24" y="0"/>
                  </a:moveTo>
                  <a:lnTo>
                    <a:pt x="10" y="14"/>
                  </a:lnTo>
                  <a:lnTo>
                    <a:pt x="0" y="5"/>
                  </a:lnTo>
                  <a:lnTo>
                    <a:pt x="0" y="33"/>
                  </a:lnTo>
                  <a:lnTo>
                    <a:pt x="17" y="31"/>
                  </a:lnTo>
                  <a:lnTo>
                    <a:pt x="47" y="24"/>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0">
              <a:extLst>
                <a:ext uri="{FF2B5EF4-FFF2-40B4-BE49-F238E27FC236}">
                  <a16:creationId xmlns:a16="http://schemas.microsoft.com/office/drawing/2014/main" id="{EA427B3E-FEDE-46BE-845B-86E7686D5CFF}"/>
                </a:ext>
              </a:extLst>
            </p:cNvPr>
            <p:cNvSpPr>
              <a:spLocks/>
            </p:cNvSpPr>
            <p:nvPr/>
          </p:nvSpPr>
          <p:spPr bwMode="auto">
            <a:xfrm>
              <a:off x="5537201" y="1095375"/>
              <a:ext cx="44450" cy="30163"/>
            </a:xfrm>
            <a:custGeom>
              <a:avLst/>
              <a:gdLst>
                <a:gd name="T0" fmla="*/ 28 w 28"/>
                <a:gd name="T1" fmla="*/ 0 h 19"/>
                <a:gd name="T2" fmla="*/ 19 w 28"/>
                <a:gd name="T3" fmla="*/ 0 h 19"/>
                <a:gd name="T4" fmla="*/ 0 w 28"/>
                <a:gd name="T5" fmla="*/ 0 h 19"/>
                <a:gd name="T6" fmla="*/ 0 w 28"/>
                <a:gd name="T7" fmla="*/ 10 h 19"/>
                <a:gd name="T8" fmla="*/ 10 w 28"/>
                <a:gd name="T9" fmla="*/ 19 h 19"/>
                <a:gd name="T10" fmla="*/ 24 w 28"/>
                <a:gd name="T11" fmla="*/ 5 h 19"/>
                <a:gd name="T12" fmla="*/ 28 w 28"/>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8" h="19">
                  <a:moveTo>
                    <a:pt x="28" y="0"/>
                  </a:moveTo>
                  <a:lnTo>
                    <a:pt x="19" y="0"/>
                  </a:lnTo>
                  <a:lnTo>
                    <a:pt x="0" y="0"/>
                  </a:lnTo>
                  <a:lnTo>
                    <a:pt x="0" y="10"/>
                  </a:lnTo>
                  <a:lnTo>
                    <a:pt x="10" y="19"/>
                  </a:lnTo>
                  <a:lnTo>
                    <a:pt x="24" y="5"/>
                  </a:lnTo>
                  <a:lnTo>
                    <a:pt x="28" y="0"/>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1">
              <a:extLst>
                <a:ext uri="{FF2B5EF4-FFF2-40B4-BE49-F238E27FC236}">
                  <a16:creationId xmlns:a16="http://schemas.microsoft.com/office/drawing/2014/main" id="{53191293-B58F-4FF3-85E4-6A47B60BABBD}"/>
                </a:ext>
              </a:extLst>
            </p:cNvPr>
            <p:cNvSpPr>
              <a:spLocks/>
            </p:cNvSpPr>
            <p:nvPr/>
          </p:nvSpPr>
          <p:spPr bwMode="auto">
            <a:xfrm>
              <a:off x="5537201" y="1095375"/>
              <a:ext cx="44450" cy="30163"/>
            </a:xfrm>
            <a:custGeom>
              <a:avLst/>
              <a:gdLst>
                <a:gd name="T0" fmla="*/ 28 w 28"/>
                <a:gd name="T1" fmla="*/ 0 h 19"/>
                <a:gd name="T2" fmla="*/ 19 w 28"/>
                <a:gd name="T3" fmla="*/ 0 h 19"/>
                <a:gd name="T4" fmla="*/ 0 w 28"/>
                <a:gd name="T5" fmla="*/ 0 h 19"/>
                <a:gd name="T6" fmla="*/ 0 w 28"/>
                <a:gd name="T7" fmla="*/ 10 h 19"/>
                <a:gd name="T8" fmla="*/ 10 w 28"/>
                <a:gd name="T9" fmla="*/ 19 h 19"/>
                <a:gd name="T10" fmla="*/ 24 w 28"/>
                <a:gd name="T11" fmla="*/ 5 h 19"/>
                <a:gd name="T12" fmla="*/ 28 w 28"/>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8" h="19">
                  <a:moveTo>
                    <a:pt x="28" y="0"/>
                  </a:moveTo>
                  <a:lnTo>
                    <a:pt x="19" y="0"/>
                  </a:lnTo>
                  <a:lnTo>
                    <a:pt x="0" y="0"/>
                  </a:lnTo>
                  <a:lnTo>
                    <a:pt x="0" y="10"/>
                  </a:lnTo>
                  <a:lnTo>
                    <a:pt x="10" y="19"/>
                  </a:lnTo>
                  <a:lnTo>
                    <a:pt x="24" y="5"/>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9AD7C7B9-2781-4755-B3D6-C4A60DABDA6B}"/>
              </a:ext>
            </a:extLst>
          </p:cNvPr>
          <p:cNvGrpSpPr/>
          <p:nvPr/>
        </p:nvGrpSpPr>
        <p:grpSpPr>
          <a:xfrm>
            <a:off x="1707703" y="1233741"/>
            <a:ext cx="601662" cy="963613"/>
            <a:chOff x="9888538" y="692150"/>
            <a:chExt cx="601662" cy="963613"/>
          </a:xfrm>
        </p:grpSpPr>
        <p:sp>
          <p:nvSpPr>
            <p:cNvPr id="39" name="Freeform 346">
              <a:extLst>
                <a:ext uri="{FF2B5EF4-FFF2-40B4-BE49-F238E27FC236}">
                  <a16:creationId xmlns:a16="http://schemas.microsoft.com/office/drawing/2014/main" id="{7647F35F-3E4B-4F07-B1F1-5B6782288DAE}"/>
                </a:ext>
              </a:extLst>
            </p:cNvPr>
            <p:cNvSpPr>
              <a:spLocks/>
            </p:cNvSpPr>
            <p:nvPr/>
          </p:nvSpPr>
          <p:spPr bwMode="auto">
            <a:xfrm>
              <a:off x="9979025" y="1233488"/>
              <a:ext cx="209550" cy="422275"/>
            </a:xfrm>
            <a:custGeom>
              <a:avLst/>
              <a:gdLst>
                <a:gd name="T0" fmla="*/ 57 w 132"/>
                <a:gd name="T1" fmla="*/ 0 h 266"/>
                <a:gd name="T2" fmla="*/ 0 w 132"/>
                <a:gd name="T3" fmla="*/ 247 h 266"/>
                <a:gd name="T4" fmla="*/ 19 w 132"/>
                <a:gd name="T5" fmla="*/ 266 h 266"/>
                <a:gd name="T6" fmla="*/ 132 w 132"/>
                <a:gd name="T7" fmla="*/ 209 h 266"/>
                <a:gd name="T8" fmla="*/ 132 w 132"/>
                <a:gd name="T9" fmla="*/ 0 h 266"/>
                <a:gd name="T10" fmla="*/ 57 w 132"/>
                <a:gd name="T11" fmla="*/ 0 h 266"/>
              </a:gdLst>
              <a:ahLst/>
              <a:cxnLst>
                <a:cxn ang="0">
                  <a:pos x="T0" y="T1"/>
                </a:cxn>
                <a:cxn ang="0">
                  <a:pos x="T2" y="T3"/>
                </a:cxn>
                <a:cxn ang="0">
                  <a:pos x="T4" y="T5"/>
                </a:cxn>
                <a:cxn ang="0">
                  <a:pos x="T6" y="T7"/>
                </a:cxn>
                <a:cxn ang="0">
                  <a:pos x="T8" y="T9"/>
                </a:cxn>
                <a:cxn ang="0">
                  <a:pos x="T10" y="T11"/>
                </a:cxn>
              </a:cxnLst>
              <a:rect l="0" t="0" r="r" b="b"/>
              <a:pathLst>
                <a:path w="132" h="266">
                  <a:moveTo>
                    <a:pt x="57" y="0"/>
                  </a:moveTo>
                  <a:lnTo>
                    <a:pt x="0" y="247"/>
                  </a:lnTo>
                  <a:lnTo>
                    <a:pt x="19" y="266"/>
                  </a:lnTo>
                  <a:lnTo>
                    <a:pt x="132" y="209"/>
                  </a:lnTo>
                  <a:lnTo>
                    <a:pt x="132" y="0"/>
                  </a:lnTo>
                  <a:lnTo>
                    <a:pt x="57" y="0"/>
                  </a:lnTo>
                  <a:close/>
                </a:path>
              </a:pathLst>
            </a:custGeom>
            <a:solidFill>
              <a:srgbClr val="FBD4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7">
              <a:extLst>
                <a:ext uri="{FF2B5EF4-FFF2-40B4-BE49-F238E27FC236}">
                  <a16:creationId xmlns:a16="http://schemas.microsoft.com/office/drawing/2014/main" id="{1FDD2267-9309-4607-8CD8-C20B1633E219}"/>
                </a:ext>
              </a:extLst>
            </p:cNvPr>
            <p:cNvSpPr>
              <a:spLocks/>
            </p:cNvSpPr>
            <p:nvPr/>
          </p:nvSpPr>
          <p:spPr bwMode="auto">
            <a:xfrm>
              <a:off x="10188575" y="1233488"/>
              <a:ext cx="211137" cy="422275"/>
            </a:xfrm>
            <a:custGeom>
              <a:avLst/>
              <a:gdLst>
                <a:gd name="T0" fmla="*/ 133 w 133"/>
                <a:gd name="T1" fmla="*/ 247 h 266"/>
                <a:gd name="T2" fmla="*/ 76 w 133"/>
                <a:gd name="T3" fmla="*/ 0 h 266"/>
                <a:gd name="T4" fmla="*/ 0 w 133"/>
                <a:gd name="T5" fmla="*/ 0 h 266"/>
                <a:gd name="T6" fmla="*/ 0 w 133"/>
                <a:gd name="T7" fmla="*/ 209 h 266"/>
                <a:gd name="T8" fmla="*/ 114 w 133"/>
                <a:gd name="T9" fmla="*/ 266 h 266"/>
                <a:gd name="T10" fmla="*/ 133 w 133"/>
                <a:gd name="T11" fmla="*/ 247 h 266"/>
              </a:gdLst>
              <a:ahLst/>
              <a:cxnLst>
                <a:cxn ang="0">
                  <a:pos x="T0" y="T1"/>
                </a:cxn>
                <a:cxn ang="0">
                  <a:pos x="T2" y="T3"/>
                </a:cxn>
                <a:cxn ang="0">
                  <a:pos x="T4" y="T5"/>
                </a:cxn>
                <a:cxn ang="0">
                  <a:pos x="T6" y="T7"/>
                </a:cxn>
                <a:cxn ang="0">
                  <a:pos x="T8" y="T9"/>
                </a:cxn>
                <a:cxn ang="0">
                  <a:pos x="T10" y="T11"/>
                </a:cxn>
              </a:cxnLst>
              <a:rect l="0" t="0" r="r" b="b"/>
              <a:pathLst>
                <a:path w="133" h="266">
                  <a:moveTo>
                    <a:pt x="133" y="247"/>
                  </a:moveTo>
                  <a:lnTo>
                    <a:pt x="76" y="0"/>
                  </a:lnTo>
                  <a:lnTo>
                    <a:pt x="0" y="0"/>
                  </a:lnTo>
                  <a:lnTo>
                    <a:pt x="0" y="209"/>
                  </a:lnTo>
                  <a:lnTo>
                    <a:pt x="114" y="266"/>
                  </a:lnTo>
                  <a:lnTo>
                    <a:pt x="133" y="247"/>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48">
              <a:extLst>
                <a:ext uri="{FF2B5EF4-FFF2-40B4-BE49-F238E27FC236}">
                  <a16:creationId xmlns:a16="http://schemas.microsoft.com/office/drawing/2014/main" id="{5BFF4A2B-24AE-4902-81B2-AD93048D17CA}"/>
                </a:ext>
              </a:extLst>
            </p:cNvPr>
            <p:cNvSpPr>
              <a:spLocks/>
            </p:cNvSpPr>
            <p:nvPr/>
          </p:nvSpPr>
          <p:spPr bwMode="auto">
            <a:xfrm>
              <a:off x="9888538" y="993775"/>
              <a:ext cx="300037" cy="300038"/>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cubicBezTo>
                    <a:pt x="0" y="44"/>
                    <a:pt x="36" y="80"/>
                    <a:pt x="80" y="80"/>
                  </a:cubicBezTo>
                  <a:cubicBezTo>
                    <a:pt x="80" y="0"/>
                    <a:pt x="80" y="0"/>
                    <a:pt x="80" y="0"/>
                  </a:cubicBezTo>
                  <a:lnTo>
                    <a:pt x="0" y="0"/>
                  </a:lnTo>
                  <a:close/>
                </a:path>
              </a:pathLst>
            </a:custGeom>
            <a:solidFill>
              <a:srgbClr val="D25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49">
              <a:extLst>
                <a:ext uri="{FF2B5EF4-FFF2-40B4-BE49-F238E27FC236}">
                  <a16:creationId xmlns:a16="http://schemas.microsoft.com/office/drawing/2014/main" id="{136E6333-355A-4A09-9446-B8B6A6A3DB06}"/>
                </a:ext>
              </a:extLst>
            </p:cNvPr>
            <p:cNvSpPr>
              <a:spLocks/>
            </p:cNvSpPr>
            <p:nvPr/>
          </p:nvSpPr>
          <p:spPr bwMode="auto">
            <a:xfrm>
              <a:off x="10188575" y="993775"/>
              <a:ext cx="301625" cy="300038"/>
            </a:xfrm>
            <a:custGeom>
              <a:avLst/>
              <a:gdLst>
                <a:gd name="T0" fmla="*/ 80 w 80"/>
                <a:gd name="T1" fmla="*/ 0 h 80"/>
                <a:gd name="T2" fmla="*/ 0 w 80"/>
                <a:gd name="T3" fmla="*/ 0 h 80"/>
                <a:gd name="T4" fmla="*/ 0 w 80"/>
                <a:gd name="T5" fmla="*/ 80 h 80"/>
                <a:gd name="T6" fmla="*/ 80 w 80"/>
                <a:gd name="T7" fmla="*/ 0 h 80"/>
              </a:gdLst>
              <a:ahLst/>
              <a:cxnLst>
                <a:cxn ang="0">
                  <a:pos x="T0" y="T1"/>
                </a:cxn>
                <a:cxn ang="0">
                  <a:pos x="T2" y="T3"/>
                </a:cxn>
                <a:cxn ang="0">
                  <a:pos x="T4" y="T5"/>
                </a:cxn>
                <a:cxn ang="0">
                  <a:pos x="T6" y="T7"/>
                </a:cxn>
              </a:cxnLst>
              <a:rect l="0" t="0" r="r" b="b"/>
              <a:pathLst>
                <a:path w="80" h="80">
                  <a:moveTo>
                    <a:pt x="80" y="0"/>
                  </a:moveTo>
                  <a:cubicBezTo>
                    <a:pt x="0" y="0"/>
                    <a:pt x="0" y="0"/>
                    <a:pt x="0" y="0"/>
                  </a:cubicBezTo>
                  <a:cubicBezTo>
                    <a:pt x="0" y="80"/>
                    <a:pt x="0" y="80"/>
                    <a:pt x="0" y="80"/>
                  </a:cubicBezTo>
                  <a:cubicBezTo>
                    <a:pt x="44" y="80"/>
                    <a:pt x="80" y="44"/>
                    <a:pt x="80" y="0"/>
                  </a:cubicBezTo>
                  <a:close/>
                </a:path>
              </a:pathLst>
            </a:cu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50">
              <a:extLst>
                <a:ext uri="{FF2B5EF4-FFF2-40B4-BE49-F238E27FC236}">
                  <a16:creationId xmlns:a16="http://schemas.microsoft.com/office/drawing/2014/main" id="{72F7CC91-DEE0-4BCD-ABD3-8BAF280BBFE3}"/>
                </a:ext>
              </a:extLst>
            </p:cNvPr>
            <p:cNvSpPr>
              <a:spLocks/>
            </p:cNvSpPr>
            <p:nvPr/>
          </p:nvSpPr>
          <p:spPr bwMode="auto">
            <a:xfrm>
              <a:off x="9888538" y="692150"/>
              <a:ext cx="300037" cy="301625"/>
            </a:xfrm>
            <a:custGeom>
              <a:avLst/>
              <a:gdLst>
                <a:gd name="T0" fmla="*/ 80 w 80"/>
                <a:gd name="T1" fmla="*/ 0 h 80"/>
                <a:gd name="T2" fmla="*/ 0 w 80"/>
                <a:gd name="T3" fmla="*/ 80 h 80"/>
                <a:gd name="T4" fmla="*/ 80 w 80"/>
                <a:gd name="T5" fmla="*/ 80 h 80"/>
                <a:gd name="T6" fmla="*/ 80 w 80"/>
                <a:gd name="T7" fmla="*/ 0 h 80"/>
              </a:gdLst>
              <a:ahLst/>
              <a:cxnLst>
                <a:cxn ang="0">
                  <a:pos x="T0" y="T1"/>
                </a:cxn>
                <a:cxn ang="0">
                  <a:pos x="T2" y="T3"/>
                </a:cxn>
                <a:cxn ang="0">
                  <a:pos x="T4" y="T5"/>
                </a:cxn>
                <a:cxn ang="0">
                  <a:pos x="T6" y="T7"/>
                </a:cxn>
              </a:cxnLst>
              <a:rect l="0" t="0" r="r" b="b"/>
              <a:pathLst>
                <a:path w="80" h="80">
                  <a:moveTo>
                    <a:pt x="80" y="0"/>
                  </a:moveTo>
                  <a:cubicBezTo>
                    <a:pt x="36" y="0"/>
                    <a:pt x="0" y="36"/>
                    <a:pt x="0" y="80"/>
                  </a:cubicBezTo>
                  <a:cubicBezTo>
                    <a:pt x="80" y="80"/>
                    <a:pt x="80" y="80"/>
                    <a:pt x="80" y="80"/>
                  </a:cubicBezTo>
                  <a:lnTo>
                    <a:pt x="80" y="0"/>
                  </a:lnTo>
                  <a:close/>
                </a:path>
              </a:pathLst>
            </a:cu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51">
              <a:extLst>
                <a:ext uri="{FF2B5EF4-FFF2-40B4-BE49-F238E27FC236}">
                  <a16:creationId xmlns:a16="http://schemas.microsoft.com/office/drawing/2014/main" id="{0443E26B-C4A6-49D7-B440-90FFF0564AC0}"/>
                </a:ext>
              </a:extLst>
            </p:cNvPr>
            <p:cNvSpPr>
              <a:spLocks/>
            </p:cNvSpPr>
            <p:nvPr/>
          </p:nvSpPr>
          <p:spPr bwMode="auto">
            <a:xfrm>
              <a:off x="10188575" y="692150"/>
              <a:ext cx="301625" cy="301625"/>
            </a:xfrm>
            <a:custGeom>
              <a:avLst/>
              <a:gdLst>
                <a:gd name="T0" fmla="*/ 80 w 80"/>
                <a:gd name="T1" fmla="*/ 80 h 80"/>
                <a:gd name="T2" fmla="*/ 0 w 80"/>
                <a:gd name="T3" fmla="*/ 0 h 80"/>
                <a:gd name="T4" fmla="*/ 0 w 80"/>
                <a:gd name="T5" fmla="*/ 80 h 80"/>
                <a:gd name="T6" fmla="*/ 80 w 80"/>
                <a:gd name="T7" fmla="*/ 80 h 80"/>
              </a:gdLst>
              <a:ahLst/>
              <a:cxnLst>
                <a:cxn ang="0">
                  <a:pos x="T0" y="T1"/>
                </a:cxn>
                <a:cxn ang="0">
                  <a:pos x="T2" y="T3"/>
                </a:cxn>
                <a:cxn ang="0">
                  <a:pos x="T4" y="T5"/>
                </a:cxn>
                <a:cxn ang="0">
                  <a:pos x="T6" y="T7"/>
                </a:cxn>
              </a:cxnLst>
              <a:rect l="0" t="0" r="r" b="b"/>
              <a:pathLst>
                <a:path w="80" h="80">
                  <a:moveTo>
                    <a:pt x="80" y="80"/>
                  </a:moveTo>
                  <a:cubicBezTo>
                    <a:pt x="80" y="36"/>
                    <a:pt x="44" y="0"/>
                    <a:pt x="0" y="0"/>
                  </a:cubicBezTo>
                  <a:cubicBezTo>
                    <a:pt x="0" y="80"/>
                    <a:pt x="0" y="80"/>
                    <a:pt x="0" y="80"/>
                  </a:cubicBezTo>
                  <a:lnTo>
                    <a:pt x="80" y="80"/>
                  </a:lnTo>
                  <a:close/>
                </a:path>
              </a:pathLst>
            </a:custGeom>
            <a:solidFill>
              <a:srgbClr val="D25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352">
              <a:extLst>
                <a:ext uri="{FF2B5EF4-FFF2-40B4-BE49-F238E27FC236}">
                  <a16:creationId xmlns:a16="http://schemas.microsoft.com/office/drawing/2014/main" id="{43E3AF5F-EAC9-4C20-820B-3ABCDA2F67F2}"/>
                </a:ext>
              </a:extLst>
            </p:cNvPr>
            <p:cNvSpPr>
              <a:spLocks noChangeArrowheads="1"/>
            </p:cNvSpPr>
            <p:nvPr/>
          </p:nvSpPr>
          <p:spPr bwMode="auto">
            <a:xfrm>
              <a:off x="9979025" y="782638"/>
              <a:ext cx="420687" cy="420688"/>
            </a:xfrm>
            <a:prstGeom prst="ellipse">
              <a:avLst/>
            </a:prstGeom>
            <a:solidFill>
              <a:srgbClr val="F0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353">
              <a:extLst>
                <a:ext uri="{FF2B5EF4-FFF2-40B4-BE49-F238E27FC236}">
                  <a16:creationId xmlns:a16="http://schemas.microsoft.com/office/drawing/2014/main" id="{D90FD60B-0415-485C-94E2-C4257545CD7B}"/>
                </a:ext>
              </a:extLst>
            </p:cNvPr>
            <p:cNvSpPr>
              <a:spLocks noChangeArrowheads="1"/>
            </p:cNvSpPr>
            <p:nvPr/>
          </p:nvSpPr>
          <p:spPr bwMode="auto">
            <a:xfrm>
              <a:off x="10174288" y="903288"/>
              <a:ext cx="30162" cy="180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354">
              <a:extLst>
                <a:ext uri="{FF2B5EF4-FFF2-40B4-BE49-F238E27FC236}">
                  <a16:creationId xmlns:a16="http://schemas.microsoft.com/office/drawing/2014/main" id="{47273CD9-FCE9-4F32-A415-F18CDC57A4FB}"/>
                </a:ext>
              </a:extLst>
            </p:cNvPr>
            <p:cNvSpPr>
              <a:spLocks noChangeArrowheads="1"/>
            </p:cNvSpPr>
            <p:nvPr/>
          </p:nvSpPr>
          <p:spPr bwMode="auto">
            <a:xfrm>
              <a:off x="10144125" y="903288"/>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355">
              <a:extLst>
                <a:ext uri="{FF2B5EF4-FFF2-40B4-BE49-F238E27FC236}">
                  <a16:creationId xmlns:a16="http://schemas.microsoft.com/office/drawing/2014/main" id="{963920CC-D006-449A-AD53-D8B5C2DF2D13}"/>
                </a:ext>
              </a:extLst>
            </p:cNvPr>
            <p:cNvSpPr>
              <a:spLocks noChangeArrowheads="1"/>
            </p:cNvSpPr>
            <p:nvPr/>
          </p:nvSpPr>
          <p:spPr bwMode="auto">
            <a:xfrm>
              <a:off x="10339388" y="977900"/>
              <a:ext cx="30162" cy="30163"/>
            </a:xfrm>
            <a:prstGeom prst="ellipse">
              <a:avLst/>
            </a:pr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356">
              <a:extLst>
                <a:ext uri="{FF2B5EF4-FFF2-40B4-BE49-F238E27FC236}">
                  <a16:creationId xmlns:a16="http://schemas.microsoft.com/office/drawing/2014/main" id="{D698F5EC-DD49-47CC-9B85-5380727829D0}"/>
                </a:ext>
              </a:extLst>
            </p:cNvPr>
            <p:cNvSpPr>
              <a:spLocks noChangeArrowheads="1"/>
            </p:cNvSpPr>
            <p:nvPr/>
          </p:nvSpPr>
          <p:spPr bwMode="auto">
            <a:xfrm>
              <a:off x="10009188" y="977900"/>
              <a:ext cx="30162" cy="30163"/>
            </a:xfrm>
            <a:prstGeom prst="ellipse">
              <a:avLst/>
            </a:pr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Oval 357">
              <a:extLst>
                <a:ext uri="{FF2B5EF4-FFF2-40B4-BE49-F238E27FC236}">
                  <a16:creationId xmlns:a16="http://schemas.microsoft.com/office/drawing/2014/main" id="{01185B54-5DC1-42EF-BDDA-528D21E5D67B}"/>
                </a:ext>
              </a:extLst>
            </p:cNvPr>
            <p:cNvSpPr>
              <a:spLocks noChangeArrowheads="1"/>
            </p:cNvSpPr>
            <p:nvPr/>
          </p:nvSpPr>
          <p:spPr bwMode="auto">
            <a:xfrm>
              <a:off x="10174288" y="812800"/>
              <a:ext cx="30162" cy="30163"/>
            </a:xfrm>
            <a:prstGeom prst="ellipse">
              <a:avLst/>
            </a:pr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358">
              <a:extLst>
                <a:ext uri="{FF2B5EF4-FFF2-40B4-BE49-F238E27FC236}">
                  <a16:creationId xmlns:a16="http://schemas.microsoft.com/office/drawing/2014/main" id="{932D56CA-A430-4F94-AE71-378C335C0364}"/>
                </a:ext>
              </a:extLst>
            </p:cNvPr>
            <p:cNvSpPr>
              <a:spLocks noChangeArrowheads="1"/>
            </p:cNvSpPr>
            <p:nvPr/>
          </p:nvSpPr>
          <p:spPr bwMode="auto">
            <a:xfrm>
              <a:off x="10174288" y="1144588"/>
              <a:ext cx="30162" cy="28575"/>
            </a:xfrm>
            <a:prstGeom prst="ellipse">
              <a:avLst/>
            </a:pr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文本框 51">
            <a:extLst>
              <a:ext uri="{FF2B5EF4-FFF2-40B4-BE49-F238E27FC236}">
                <a16:creationId xmlns:a16="http://schemas.microsoft.com/office/drawing/2014/main" id="{8727C4BB-3456-473D-BCAE-3CECCB760D8F}"/>
              </a:ext>
            </a:extLst>
          </p:cNvPr>
          <p:cNvSpPr txBox="1"/>
          <p:nvPr/>
        </p:nvSpPr>
        <p:spPr>
          <a:xfrm>
            <a:off x="2976293" y="4797953"/>
            <a:ext cx="8752157" cy="1051185"/>
          </a:xfrm>
          <a:prstGeom prst="rect">
            <a:avLst/>
          </a:prstGeom>
          <a:noFill/>
        </p:spPr>
        <p:txBody>
          <a:bodyPr wrap="square">
            <a:spAutoFit/>
          </a:bodyPr>
          <a:lstStyle/>
          <a:p>
            <a:pPr>
              <a:lnSpc>
                <a:spcPct val="200000"/>
              </a:lnSpc>
            </a:pPr>
            <a:r>
              <a:rPr lang="zh-CN" altLang="en-US" sz="3200" b="1" dirty="0">
                <a:solidFill>
                  <a:schemeClr val="tx2"/>
                </a:solidFill>
                <a:latin typeface="华文中宋" panose="02010600040101010101" pitchFamily="2" charset="-122"/>
                <a:ea typeface="华文中宋" panose="02010600040101010101" pitchFamily="2" charset="-122"/>
              </a:rPr>
              <a:t>策略训练数据            </a:t>
            </a:r>
            <a:r>
              <a:rPr lang="en-US" altLang="zh-CN" sz="3600" b="1" dirty="0">
                <a:solidFill>
                  <a:srgbClr val="298CC5"/>
                </a:solidFill>
                <a:latin typeface="优设标题黑" panose="00000500000000000000" pitchFamily="2" charset="-122"/>
                <a:ea typeface="优设标题黑" panose="00000500000000000000" pitchFamily="2" charset="-122"/>
              </a:rPr>
              <a:t>10</a:t>
            </a:r>
            <a:r>
              <a:rPr lang="en-US" altLang="zh-CN" sz="3600" dirty="0">
                <a:solidFill>
                  <a:srgbClr val="298CC5"/>
                </a:solidFill>
                <a:latin typeface="优设标题黑" panose="00000500000000000000" pitchFamily="2" charset="-122"/>
                <a:ea typeface="优设标题黑" panose="00000500000000000000" pitchFamily="2" charset="-122"/>
              </a:rPr>
              <a:t>,000,000+ </a:t>
            </a:r>
            <a:r>
              <a:rPr lang="zh-CN" altLang="en-US" sz="3600" dirty="0">
                <a:solidFill>
                  <a:srgbClr val="298CC5"/>
                </a:solidFill>
                <a:latin typeface="优设标题黑" panose="00000500000000000000" pitchFamily="2" charset="-122"/>
                <a:ea typeface="优设标题黑" panose="00000500000000000000" pitchFamily="2" charset="-122"/>
              </a:rPr>
              <a:t>条</a:t>
            </a:r>
            <a:endParaRPr lang="en-US" altLang="zh-CN" sz="3200" dirty="0">
              <a:solidFill>
                <a:srgbClr val="298CC5"/>
              </a:solidFill>
              <a:latin typeface="优设标题黑" panose="00000500000000000000" pitchFamily="2" charset="-122"/>
              <a:ea typeface="优设标题黑" panose="00000500000000000000" pitchFamily="2" charset="-122"/>
            </a:endParaRPr>
          </a:p>
        </p:txBody>
      </p:sp>
      <p:sp>
        <p:nvSpPr>
          <p:cNvPr id="53" name="文本框 52">
            <a:extLst>
              <a:ext uri="{FF2B5EF4-FFF2-40B4-BE49-F238E27FC236}">
                <a16:creationId xmlns:a16="http://schemas.microsoft.com/office/drawing/2014/main" id="{0A632233-5C0C-49D4-BE13-5A57099CDE04}"/>
              </a:ext>
            </a:extLst>
          </p:cNvPr>
          <p:cNvSpPr txBox="1"/>
          <p:nvPr/>
        </p:nvSpPr>
        <p:spPr>
          <a:xfrm>
            <a:off x="2976293" y="2253056"/>
            <a:ext cx="6818579" cy="1051185"/>
          </a:xfrm>
          <a:prstGeom prst="rect">
            <a:avLst/>
          </a:prstGeom>
          <a:noFill/>
        </p:spPr>
        <p:txBody>
          <a:bodyPr wrap="square">
            <a:spAutoFit/>
          </a:bodyPr>
          <a:lstStyle/>
          <a:p>
            <a:pPr>
              <a:lnSpc>
                <a:spcPct val="200000"/>
              </a:lnSpc>
            </a:pPr>
            <a:r>
              <a:rPr lang="zh-CN" altLang="en-US" sz="3200" b="1" dirty="0">
                <a:solidFill>
                  <a:schemeClr val="tx2"/>
                </a:solidFill>
                <a:latin typeface="华文中宋" panose="02010600040101010101" pitchFamily="2" charset="-122"/>
                <a:ea typeface="华文中宋" panose="02010600040101010101" pitchFamily="2" charset="-122"/>
              </a:rPr>
              <a:t>省级运动训练单位      </a:t>
            </a:r>
            <a:r>
              <a:rPr lang="en-US" altLang="zh-CN" sz="3600" dirty="0">
                <a:solidFill>
                  <a:srgbClr val="298CC5"/>
                </a:solidFill>
                <a:latin typeface="优设标题黑" panose="00000500000000000000" pitchFamily="2" charset="-122"/>
                <a:ea typeface="优设标题黑" panose="00000500000000000000" pitchFamily="2" charset="-122"/>
              </a:rPr>
              <a:t>60+ </a:t>
            </a:r>
            <a:r>
              <a:rPr lang="zh-CN" altLang="en-US" sz="3600" dirty="0">
                <a:solidFill>
                  <a:srgbClr val="298CC5"/>
                </a:solidFill>
                <a:latin typeface="优设标题黑" panose="00000500000000000000" pitchFamily="2" charset="-122"/>
                <a:ea typeface="优设标题黑" panose="00000500000000000000" pitchFamily="2" charset="-122"/>
              </a:rPr>
              <a:t>个</a:t>
            </a:r>
            <a:endParaRPr lang="en-US" altLang="zh-CN" sz="3200" dirty="0">
              <a:solidFill>
                <a:srgbClr val="298CC5"/>
              </a:solidFill>
              <a:latin typeface="优设标题黑" panose="00000500000000000000" pitchFamily="2" charset="-122"/>
              <a:ea typeface="优设标题黑" panose="00000500000000000000" pitchFamily="2" charset="-122"/>
            </a:endParaRPr>
          </a:p>
        </p:txBody>
      </p:sp>
      <p:grpSp>
        <p:nvGrpSpPr>
          <p:cNvPr id="54" name="组合 53">
            <a:extLst>
              <a:ext uri="{FF2B5EF4-FFF2-40B4-BE49-F238E27FC236}">
                <a16:creationId xmlns:a16="http://schemas.microsoft.com/office/drawing/2014/main" id="{EF842A25-EAD1-4B03-91ED-FFD456231CF4}"/>
              </a:ext>
            </a:extLst>
          </p:cNvPr>
          <p:cNvGrpSpPr/>
          <p:nvPr/>
        </p:nvGrpSpPr>
        <p:grpSpPr>
          <a:xfrm>
            <a:off x="1730985" y="3808667"/>
            <a:ext cx="660401" cy="901700"/>
            <a:chOff x="6650038" y="5229225"/>
            <a:chExt cx="660401" cy="901700"/>
          </a:xfrm>
        </p:grpSpPr>
        <p:sp>
          <p:nvSpPr>
            <p:cNvPr id="55" name="Oval 170">
              <a:extLst>
                <a:ext uri="{FF2B5EF4-FFF2-40B4-BE49-F238E27FC236}">
                  <a16:creationId xmlns:a16="http://schemas.microsoft.com/office/drawing/2014/main" id="{F8BD7188-C435-473C-87C1-F719E33A5F89}"/>
                </a:ext>
              </a:extLst>
            </p:cNvPr>
            <p:cNvSpPr>
              <a:spLocks noChangeArrowheads="1"/>
            </p:cNvSpPr>
            <p:nvPr/>
          </p:nvSpPr>
          <p:spPr bwMode="auto">
            <a:xfrm>
              <a:off x="6650038" y="5680075"/>
              <a:ext cx="179388" cy="179388"/>
            </a:xfrm>
            <a:prstGeom prst="ellipse">
              <a:avLst/>
            </a:pr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71">
              <a:extLst>
                <a:ext uri="{FF2B5EF4-FFF2-40B4-BE49-F238E27FC236}">
                  <a16:creationId xmlns:a16="http://schemas.microsoft.com/office/drawing/2014/main" id="{9E543BD4-72AA-481F-B25D-042C9FA7E91C}"/>
                </a:ext>
              </a:extLst>
            </p:cNvPr>
            <p:cNvSpPr>
              <a:spLocks/>
            </p:cNvSpPr>
            <p:nvPr/>
          </p:nvSpPr>
          <p:spPr bwMode="auto">
            <a:xfrm>
              <a:off x="6738938" y="5378450"/>
              <a:ext cx="481013" cy="631825"/>
            </a:xfrm>
            <a:custGeom>
              <a:avLst/>
              <a:gdLst>
                <a:gd name="T0" fmla="*/ 303 w 303"/>
                <a:gd name="T1" fmla="*/ 322 h 398"/>
                <a:gd name="T2" fmla="*/ 303 w 303"/>
                <a:gd name="T3" fmla="*/ 0 h 398"/>
                <a:gd name="T4" fmla="*/ 0 w 303"/>
                <a:gd name="T5" fmla="*/ 0 h 398"/>
                <a:gd name="T6" fmla="*/ 0 w 303"/>
                <a:gd name="T7" fmla="*/ 398 h 398"/>
                <a:gd name="T8" fmla="*/ 228 w 303"/>
                <a:gd name="T9" fmla="*/ 398 h 398"/>
                <a:gd name="T10" fmla="*/ 228 w 303"/>
                <a:gd name="T11" fmla="*/ 322 h 398"/>
                <a:gd name="T12" fmla="*/ 303 w 303"/>
                <a:gd name="T13" fmla="*/ 322 h 398"/>
              </a:gdLst>
              <a:ahLst/>
              <a:cxnLst>
                <a:cxn ang="0">
                  <a:pos x="T0" y="T1"/>
                </a:cxn>
                <a:cxn ang="0">
                  <a:pos x="T2" y="T3"/>
                </a:cxn>
                <a:cxn ang="0">
                  <a:pos x="T4" y="T5"/>
                </a:cxn>
                <a:cxn ang="0">
                  <a:pos x="T6" y="T7"/>
                </a:cxn>
                <a:cxn ang="0">
                  <a:pos x="T8" y="T9"/>
                </a:cxn>
                <a:cxn ang="0">
                  <a:pos x="T10" y="T11"/>
                </a:cxn>
                <a:cxn ang="0">
                  <a:pos x="T12" y="T13"/>
                </a:cxn>
              </a:cxnLst>
              <a:rect l="0" t="0" r="r" b="b"/>
              <a:pathLst>
                <a:path w="303" h="398">
                  <a:moveTo>
                    <a:pt x="303" y="322"/>
                  </a:moveTo>
                  <a:lnTo>
                    <a:pt x="303" y="0"/>
                  </a:lnTo>
                  <a:lnTo>
                    <a:pt x="0" y="0"/>
                  </a:lnTo>
                  <a:lnTo>
                    <a:pt x="0" y="398"/>
                  </a:lnTo>
                  <a:lnTo>
                    <a:pt x="228" y="398"/>
                  </a:lnTo>
                  <a:lnTo>
                    <a:pt x="228" y="322"/>
                  </a:lnTo>
                  <a:lnTo>
                    <a:pt x="303" y="322"/>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172">
              <a:extLst>
                <a:ext uri="{FF2B5EF4-FFF2-40B4-BE49-F238E27FC236}">
                  <a16:creationId xmlns:a16="http://schemas.microsoft.com/office/drawing/2014/main" id="{F2107331-1EB5-4EB2-989E-70CDA73C1FBC}"/>
                </a:ext>
              </a:extLst>
            </p:cNvPr>
            <p:cNvSpPr>
              <a:spLocks noChangeArrowheads="1"/>
            </p:cNvSpPr>
            <p:nvPr/>
          </p:nvSpPr>
          <p:spPr bwMode="auto">
            <a:xfrm>
              <a:off x="6738938" y="6010275"/>
              <a:ext cx="285750" cy="120650"/>
            </a:xfrm>
            <a:prstGeom prst="rect">
              <a:avLst/>
            </a:prstGeom>
            <a:solidFill>
              <a:srgbClr val="FFBF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73">
              <a:extLst>
                <a:ext uri="{FF2B5EF4-FFF2-40B4-BE49-F238E27FC236}">
                  <a16:creationId xmlns:a16="http://schemas.microsoft.com/office/drawing/2014/main" id="{3569EEA3-8646-4F93-80AC-AD6534F2C3B0}"/>
                </a:ext>
              </a:extLst>
            </p:cNvPr>
            <p:cNvSpPr>
              <a:spLocks/>
            </p:cNvSpPr>
            <p:nvPr/>
          </p:nvSpPr>
          <p:spPr bwMode="auto">
            <a:xfrm>
              <a:off x="7219951" y="5529263"/>
              <a:ext cx="90488" cy="239713"/>
            </a:xfrm>
            <a:custGeom>
              <a:avLst/>
              <a:gdLst>
                <a:gd name="T0" fmla="*/ 57 w 57"/>
                <a:gd name="T1" fmla="*/ 132 h 151"/>
                <a:gd name="T2" fmla="*/ 57 w 57"/>
                <a:gd name="T3" fmla="*/ 151 h 151"/>
                <a:gd name="T4" fmla="*/ 0 w 57"/>
                <a:gd name="T5" fmla="*/ 151 h 151"/>
                <a:gd name="T6" fmla="*/ 0 w 57"/>
                <a:gd name="T7" fmla="*/ 0 h 151"/>
                <a:gd name="T8" fmla="*/ 57 w 57"/>
                <a:gd name="T9" fmla="*/ 132 h 151"/>
              </a:gdLst>
              <a:ahLst/>
              <a:cxnLst>
                <a:cxn ang="0">
                  <a:pos x="T0" y="T1"/>
                </a:cxn>
                <a:cxn ang="0">
                  <a:pos x="T2" y="T3"/>
                </a:cxn>
                <a:cxn ang="0">
                  <a:pos x="T4" y="T5"/>
                </a:cxn>
                <a:cxn ang="0">
                  <a:pos x="T6" y="T7"/>
                </a:cxn>
                <a:cxn ang="0">
                  <a:pos x="T8" y="T9"/>
                </a:cxn>
              </a:cxnLst>
              <a:rect l="0" t="0" r="r" b="b"/>
              <a:pathLst>
                <a:path w="57" h="151">
                  <a:moveTo>
                    <a:pt x="57" y="132"/>
                  </a:moveTo>
                  <a:lnTo>
                    <a:pt x="57" y="151"/>
                  </a:lnTo>
                  <a:lnTo>
                    <a:pt x="0" y="151"/>
                  </a:lnTo>
                  <a:lnTo>
                    <a:pt x="0" y="0"/>
                  </a:lnTo>
                  <a:lnTo>
                    <a:pt x="57" y="132"/>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Rectangle 174">
              <a:extLst>
                <a:ext uri="{FF2B5EF4-FFF2-40B4-BE49-F238E27FC236}">
                  <a16:creationId xmlns:a16="http://schemas.microsoft.com/office/drawing/2014/main" id="{ECC9B712-A3AA-4390-A12E-D32E2268496E}"/>
                </a:ext>
              </a:extLst>
            </p:cNvPr>
            <p:cNvSpPr>
              <a:spLocks noChangeArrowheads="1"/>
            </p:cNvSpPr>
            <p:nvPr/>
          </p:nvSpPr>
          <p:spPr bwMode="auto">
            <a:xfrm>
              <a:off x="6738938" y="5229225"/>
              <a:ext cx="481013" cy="149225"/>
            </a:xfrm>
            <a:prstGeom prst="rect">
              <a:avLst/>
            </a:prstGeom>
            <a:solidFill>
              <a:srgbClr val="5C5D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Rectangle 175">
              <a:extLst>
                <a:ext uri="{FF2B5EF4-FFF2-40B4-BE49-F238E27FC236}">
                  <a16:creationId xmlns:a16="http://schemas.microsoft.com/office/drawing/2014/main" id="{3D8312F9-D79C-4CC1-9924-48FDA6BDC23F}"/>
                </a:ext>
              </a:extLst>
            </p:cNvPr>
            <p:cNvSpPr>
              <a:spLocks noChangeArrowheads="1"/>
            </p:cNvSpPr>
            <p:nvPr/>
          </p:nvSpPr>
          <p:spPr bwMode="auto">
            <a:xfrm>
              <a:off x="6650038" y="5334000"/>
              <a:ext cx="88900" cy="434975"/>
            </a:xfrm>
            <a:prstGeom prst="rect">
              <a:avLst/>
            </a:prstGeom>
            <a:solidFill>
              <a:srgbClr val="5C5D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176">
              <a:extLst>
                <a:ext uri="{FF2B5EF4-FFF2-40B4-BE49-F238E27FC236}">
                  <a16:creationId xmlns:a16="http://schemas.microsoft.com/office/drawing/2014/main" id="{08DE762F-26F2-4130-8425-28CFE5784716}"/>
                </a:ext>
              </a:extLst>
            </p:cNvPr>
            <p:cNvSpPr>
              <a:spLocks noChangeArrowheads="1"/>
            </p:cNvSpPr>
            <p:nvPr/>
          </p:nvSpPr>
          <p:spPr bwMode="auto">
            <a:xfrm>
              <a:off x="6738938" y="5378450"/>
              <a:ext cx="241300" cy="225425"/>
            </a:xfrm>
            <a:prstGeom prst="rect">
              <a:avLst/>
            </a:prstGeom>
            <a:solidFill>
              <a:srgbClr val="5C5D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Oval 177">
              <a:extLst>
                <a:ext uri="{FF2B5EF4-FFF2-40B4-BE49-F238E27FC236}">
                  <a16:creationId xmlns:a16="http://schemas.microsoft.com/office/drawing/2014/main" id="{85E324A9-BC6E-4ECB-B848-69FB22FA962D}"/>
                </a:ext>
              </a:extLst>
            </p:cNvPr>
            <p:cNvSpPr>
              <a:spLocks noChangeArrowheads="1"/>
            </p:cNvSpPr>
            <p:nvPr/>
          </p:nvSpPr>
          <p:spPr bwMode="auto">
            <a:xfrm>
              <a:off x="6980238" y="5768975"/>
              <a:ext cx="239713" cy="241300"/>
            </a:xfrm>
            <a:prstGeom prst="ellipse">
              <a:avLst/>
            </a:pr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178">
              <a:extLst>
                <a:ext uri="{FF2B5EF4-FFF2-40B4-BE49-F238E27FC236}">
                  <a16:creationId xmlns:a16="http://schemas.microsoft.com/office/drawing/2014/main" id="{972AA421-BE72-4593-9FA0-130E3ADB50D8}"/>
                </a:ext>
              </a:extLst>
            </p:cNvPr>
            <p:cNvSpPr>
              <a:spLocks noChangeArrowheads="1"/>
            </p:cNvSpPr>
            <p:nvPr/>
          </p:nvSpPr>
          <p:spPr bwMode="auto">
            <a:xfrm>
              <a:off x="6650038" y="5229225"/>
              <a:ext cx="209550" cy="209550"/>
            </a:xfrm>
            <a:prstGeom prst="ellipse">
              <a:avLst/>
            </a:pr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Rectangle 179">
              <a:extLst>
                <a:ext uri="{FF2B5EF4-FFF2-40B4-BE49-F238E27FC236}">
                  <a16:creationId xmlns:a16="http://schemas.microsoft.com/office/drawing/2014/main" id="{CD6E7957-41FD-4977-B783-93AD80744FF5}"/>
                </a:ext>
              </a:extLst>
            </p:cNvPr>
            <p:cNvSpPr>
              <a:spLocks noChangeArrowheads="1"/>
            </p:cNvSpPr>
            <p:nvPr/>
          </p:nvSpPr>
          <p:spPr bwMode="auto">
            <a:xfrm>
              <a:off x="6980238" y="5378450"/>
              <a:ext cx="60325" cy="60325"/>
            </a:xfrm>
            <a:prstGeom prst="rect">
              <a:avLst/>
            </a:prstGeom>
            <a:solidFill>
              <a:srgbClr val="5C5D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Oval 180">
              <a:extLst>
                <a:ext uri="{FF2B5EF4-FFF2-40B4-BE49-F238E27FC236}">
                  <a16:creationId xmlns:a16="http://schemas.microsoft.com/office/drawing/2014/main" id="{25343D25-3A3E-4432-BF6F-70C717A9C819}"/>
                </a:ext>
              </a:extLst>
            </p:cNvPr>
            <p:cNvSpPr>
              <a:spLocks noChangeArrowheads="1"/>
            </p:cNvSpPr>
            <p:nvPr/>
          </p:nvSpPr>
          <p:spPr bwMode="auto">
            <a:xfrm>
              <a:off x="6980238" y="5378450"/>
              <a:ext cx="120650" cy="120650"/>
            </a:xfrm>
            <a:prstGeom prst="ellipse">
              <a:avLst/>
            </a:pr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181">
              <a:extLst>
                <a:ext uri="{FF2B5EF4-FFF2-40B4-BE49-F238E27FC236}">
                  <a16:creationId xmlns:a16="http://schemas.microsoft.com/office/drawing/2014/main" id="{E1D88D40-C756-4CEF-B9CA-7322F0F18F8F}"/>
                </a:ext>
              </a:extLst>
            </p:cNvPr>
            <p:cNvSpPr>
              <a:spLocks noChangeArrowheads="1"/>
            </p:cNvSpPr>
            <p:nvPr/>
          </p:nvSpPr>
          <p:spPr bwMode="auto">
            <a:xfrm>
              <a:off x="7145338" y="5229225"/>
              <a:ext cx="150813" cy="149225"/>
            </a:xfrm>
            <a:prstGeom prst="ellipse">
              <a:avLst/>
            </a:pr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182">
              <a:extLst>
                <a:ext uri="{FF2B5EF4-FFF2-40B4-BE49-F238E27FC236}">
                  <a16:creationId xmlns:a16="http://schemas.microsoft.com/office/drawing/2014/main" id="{C3F59BFB-D2D0-4094-A0AE-8517230597B4}"/>
                </a:ext>
              </a:extLst>
            </p:cNvPr>
            <p:cNvSpPr>
              <a:spLocks noChangeArrowheads="1"/>
            </p:cNvSpPr>
            <p:nvPr/>
          </p:nvSpPr>
          <p:spPr bwMode="auto">
            <a:xfrm>
              <a:off x="7100888" y="5499100"/>
              <a:ext cx="58738" cy="60325"/>
            </a:xfrm>
            <a:prstGeom prst="ellipse">
              <a:avLst/>
            </a:prstGeom>
            <a:solidFill>
              <a:srgbClr val="DE8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183">
              <a:extLst>
                <a:ext uri="{FF2B5EF4-FFF2-40B4-BE49-F238E27FC236}">
                  <a16:creationId xmlns:a16="http://schemas.microsoft.com/office/drawing/2014/main" id="{60B90A72-1D07-463B-AB4B-93050BD87BE3}"/>
                </a:ext>
              </a:extLst>
            </p:cNvPr>
            <p:cNvSpPr>
              <a:spLocks noChangeArrowheads="1"/>
            </p:cNvSpPr>
            <p:nvPr/>
          </p:nvSpPr>
          <p:spPr bwMode="auto">
            <a:xfrm>
              <a:off x="6889751" y="5559425"/>
              <a:ext cx="90488" cy="90488"/>
            </a:xfrm>
            <a:prstGeom prst="ellipse">
              <a:avLst/>
            </a:pr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Oval 184">
              <a:extLst>
                <a:ext uri="{FF2B5EF4-FFF2-40B4-BE49-F238E27FC236}">
                  <a16:creationId xmlns:a16="http://schemas.microsoft.com/office/drawing/2014/main" id="{C603083E-3954-485F-877B-ADAC925E442B}"/>
                </a:ext>
              </a:extLst>
            </p:cNvPr>
            <p:cNvSpPr>
              <a:spLocks noChangeArrowheads="1"/>
            </p:cNvSpPr>
            <p:nvPr/>
          </p:nvSpPr>
          <p:spPr bwMode="auto">
            <a:xfrm>
              <a:off x="6738938" y="5513388"/>
              <a:ext cx="150813" cy="150813"/>
            </a:xfrm>
            <a:prstGeom prst="ellipse">
              <a:avLst/>
            </a:pr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Oval 185">
              <a:extLst>
                <a:ext uri="{FF2B5EF4-FFF2-40B4-BE49-F238E27FC236}">
                  <a16:creationId xmlns:a16="http://schemas.microsoft.com/office/drawing/2014/main" id="{5BEE0411-8D0C-41EE-BC2E-9A630FCF0380}"/>
                </a:ext>
              </a:extLst>
            </p:cNvPr>
            <p:cNvSpPr>
              <a:spLocks noChangeArrowheads="1"/>
            </p:cNvSpPr>
            <p:nvPr/>
          </p:nvSpPr>
          <p:spPr bwMode="auto">
            <a:xfrm>
              <a:off x="6784976" y="5559425"/>
              <a:ext cx="60325" cy="60325"/>
            </a:xfrm>
            <a:prstGeom prst="ellipse">
              <a:avLst/>
            </a:prstGeom>
            <a:solidFill>
              <a:srgbClr val="EDAE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Oval 186">
              <a:extLst>
                <a:ext uri="{FF2B5EF4-FFF2-40B4-BE49-F238E27FC236}">
                  <a16:creationId xmlns:a16="http://schemas.microsoft.com/office/drawing/2014/main" id="{EFA2609B-B162-496B-AAC6-04A1BD57474B}"/>
                </a:ext>
              </a:extLst>
            </p:cNvPr>
            <p:cNvSpPr>
              <a:spLocks noChangeArrowheads="1"/>
            </p:cNvSpPr>
            <p:nvPr/>
          </p:nvSpPr>
          <p:spPr bwMode="auto">
            <a:xfrm>
              <a:off x="6784976" y="5589588"/>
              <a:ext cx="60325" cy="60325"/>
            </a:xfrm>
            <a:prstGeom prst="ellipse">
              <a:avLst/>
            </a:prstGeom>
            <a:solidFill>
              <a:srgbClr val="EDAE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Rectangle 187">
              <a:extLst>
                <a:ext uri="{FF2B5EF4-FFF2-40B4-BE49-F238E27FC236}">
                  <a16:creationId xmlns:a16="http://schemas.microsoft.com/office/drawing/2014/main" id="{7E174068-0FD6-46D6-8822-333A7E0903A3}"/>
                </a:ext>
              </a:extLst>
            </p:cNvPr>
            <p:cNvSpPr>
              <a:spLocks noChangeArrowheads="1"/>
            </p:cNvSpPr>
            <p:nvPr/>
          </p:nvSpPr>
          <p:spPr bwMode="auto">
            <a:xfrm>
              <a:off x="6784976" y="5589588"/>
              <a:ext cx="60325" cy="30163"/>
            </a:xfrm>
            <a:prstGeom prst="rect">
              <a:avLst/>
            </a:prstGeom>
            <a:solidFill>
              <a:srgbClr val="EDAE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3" name="文本框 72">
            <a:extLst>
              <a:ext uri="{FF2B5EF4-FFF2-40B4-BE49-F238E27FC236}">
                <a16:creationId xmlns:a16="http://schemas.microsoft.com/office/drawing/2014/main" id="{09D57A8A-F2D4-4FD2-8D70-1F1BC8E69B9E}"/>
              </a:ext>
            </a:extLst>
          </p:cNvPr>
          <p:cNvSpPr txBox="1"/>
          <p:nvPr/>
        </p:nvSpPr>
        <p:spPr>
          <a:xfrm>
            <a:off x="2981052" y="3486919"/>
            <a:ext cx="8029846" cy="1051185"/>
          </a:xfrm>
          <a:prstGeom prst="rect">
            <a:avLst/>
          </a:prstGeom>
          <a:noFill/>
        </p:spPr>
        <p:txBody>
          <a:bodyPr wrap="square">
            <a:spAutoFit/>
          </a:bodyPr>
          <a:lstStyle/>
          <a:p>
            <a:pPr>
              <a:lnSpc>
                <a:spcPct val="200000"/>
              </a:lnSpc>
            </a:pPr>
            <a:r>
              <a:rPr lang="zh-CN" altLang="en-US" sz="3200" b="1" dirty="0">
                <a:solidFill>
                  <a:schemeClr val="tx2"/>
                </a:solidFill>
                <a:latin typeface="华文中宋" panose="02010600040101010101" pitchFamily="2" charset="-122"/>
                <a:ea typeface="华文中宋" panose="02010600040101010101" pitchFamily="2" charset="-122"/>
              </a:rPr>
              <a:t>国家级运动员            </a:t>
            </a:r>
            <a:r>
              <a:rPr lang="en-US" altLang="zh-CN" sz="3600" dirty="0">
                <a:solidFill>
                  <a:srgbClr val="298CC5"/>
                </a:solidFill>
                <a:latin typeface="优设标题黑" panose="00000500000000000000" pitchFamily="2" charset="-122"/>
                <a:ea typeface="优设标题黑" panose="00000500000000000000" pitchFamily="2" charset="-122"/>
              </a:rPr>
              <a:t>3,000+ </a:t>
            </a:r>
            <a:r>
              <a:rPr lang="zh-CN" altLang="en-US" sz="3600" dirty="0">
                <a:solidFill>
                  <a:srgbClr val="298CC5"/>
                </a:solidFill>
                <a:latin typeface="优设标题黑" panose="00000500000000000000" pitchFamily="2" charset="-122"/>
                <a:ea typeface="优设标题黑" panose="00000500000000000000" pitchFamily="2" charset="-122"/>
              </a:rPr>
              <a:t>人</a:t>
            </a:r>
            <a:endParaRPr lang="en-US" altLang="zh-CN" sz="3200" dirty="0">
              <a:solidFill>
                <a:srgbClr val="298CC5"/>
              </a:solidFill>
              <a:latin typeface="优设标题黑" panose="00000500000000000000" pitchFamily="2" charset="-122"/>
              <a:ea typeface="优设标题黑" panose="00000500000000000000" pitchFamily="2" charset="-122"/>
            </a:endParaRPr>
          </a:p>
        </p:txBody>
      </p:sp>
      <p:grpSp>
        <p:nvGrpSpPr>
          <p:cNvPr id="95" name="组合 94">
            <a:extLst>
              <a:ext uri="{FF2B5EF4-FFF2-40B4-BE49-F238E27FC236}">
                <a16:creationId xmlns:a16="http://schemas.microsoft.com/office/drawing/2014/main" id="{74BA8129-623C-417B-A2EC-A7AB5424F5FB}"/>
              </a:ext>
            </a:extLst>
          </p:cNvPr>
          <p:cNvGrpSpPr/>
          <p:nvPr/>
        </p:nvGrpSpPr>
        <p:grpSpPr>
          <a:xfrm>
            <a:off x="1594459" y="5198684"/>
            <a:ext cx="931863" cy="720726"/>
            <a:chOff x="8207376" y="2487613"/>
            <a:chExt cx="931863" cy="720726"/>
          </a:xfrm>
        </p:grpSpPr>
        <p:sp>
          <p:nvSpPr>
            <p:cNvPr id="96" name="Freeform 119">
              <a:extLst>
                <a:ext uri="{FF2B5EF4-FFF2-40B4-BE49-F238E27FC236}">
                  <a16:creationId xmlns:a16="http://schemas.microsoft.com/office/drawing/2014/main" id="{50F0223A-F11C-49EB-9F59-E59BEE52415B}"/>
                </a:ext>
              </a:extLst>
            </p:cNvPr>
            <p:cNvSpPr>
              <a:spLocks/>
            </p:cNvSpPr>
            <p:nvPr/>
          </p:nvSpPr>
          <p:spPr bwMode="auto">
            <a:xfrm>
              <a:off x="8928101" y="2547938"/>
              <a:ext cx="211138" cy="660400"/>
            </a:xfrm>
            <a:custGeom>
              <a:avLst/>
              <a:gdLst>
                <a:gd name="T0" fmla="*/ 56 w 56"/>
                <a:gd name="T1" fmla="*/ 168 h 176"/>
                <a:gd name="T2" fmla="*/ 48 w 56"/>
                <a:gd name="T3" fmla="*/ 176 h 176"/>
                <a:gd name="T4" fmla="*/ 8 w 56"/>
                <a:gd name="T5" fmla="*/ 176 h 176"/>
                <a:gd name="T6" fmla="*/ 0 w 56"/>
                <a:gd name="T7" fmla="*/ 168 h 176"/>
                <a:gd name="T8" fmla="*/ 0 w 56"/>
                <a:gd name="T9" fmla="*/ 8 h 176"/>
                <a:gd name="T10" fmla="*/ 8 w 56"/>
                <a:gd name="T11" fmla="*/ 0 h 176"/>
                <a:gd name="T12" fmla="*/ 48 w 56"/>
                <a:gd name="T13" fmla="*/ 0 h 176"/>
                <a:gd name="T14" fmla="*/ 56 w 56"/>
                <a:gd name="T15" fmla="*/ 8 h 176"/>
                <a:gd name="T16" fmla="*/ 56 w 56"/>
                <a:gd name="T1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76">
                  <a:moveTo>
                    <a:pt x="56" y="168"/>
                  </a:moveTo>
                  <a:cubicBezTo>
                    <a:pt x="56" y="172"/>
                    <a:pt x="52" y="176"/>
                    <a:pt x="48" y="176"/>
                  </a:cubicBezTo>
                  <a:cubicBezTo>
                    <a:pt x="8" y="176"/>
                    <a:pt x="8" y="176"/>
                    <a:pt x="8" y="176"/>
                  </a:cubicBezTo>
                  <a:cubicBezTo>
                    <a:pt x="4" y="176"/>
                    <a:pt x="0" y="172"/>
                    <a:pt x="0" y="168"/>
                  </a:cubicBezTo>
                  <a:cubicBezTo>
                    <a:pt x="0" y="8"/>
                    <a:pt x="0" y="8"/>
                    <a:pt x="0" y="8"/>
                  </a:cubicBezTo>
                  <a:cubicBezTo>
                    <a:pt x="0" y="4"/>
                    <a:pt x="4" y="0"/>
                    <a:pt x="8" y="0"/>
                  </a:cubicBezTo>
                  <a:cubicBezTo>
                    <a:pt x="48" y="0"/>
                    <a:pt x="48" y="0"/>
                    <a:pt x="48" y="0"/>
                  </a:cubicBezTo>
                  <a:cubicBezTo>
                    <a:pt x="52" y="0"/>
                    <a:pt x="56" y="4"/>
                    <a:pt x="56" y="8"/>
                  </a:cubicBezTo>
                  <a:lnTo>
                    <a:pt x="56" y="168"/>
                  </a:lnTo>
                  <a:close/>
                </a:path>
              </a:pathLst>
            </a:custGeom>
            <a:solidFill>
              <a:srgbClr val="DE8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0">
              <a:extLst>
                <a:ext uri="{FF2B5EF4-FFF2-40B4-BE49-F238E27FC236}">
                  <a16:creationId xmlns:a16="http://schemas.microsoft.com/office/drawing/2014/main" id="{4B6E6769-6AD2-4F20-A7CB-8F97F1FDB4A4}"/>
                </a:ext>
              </a:extLst>
            </p:cNvPr>
            <p:cNvSpPr>
              <a:spLocks/>
            </p:cNvSpPr>
            <p:nvPr/>
          </p:nvSpPr>
          <p:spPr bwMode="auto">
            <a:xfrm>
              <a:off x="8928101" y="2487613"/>
              <a:ext cx="211138" cy="660400"/>
            </a:xfrm>
            <a:custGeom>
              <a:avLst/>
              <a:gdLst>
                <a:gd name="T0" fmla="*/ 56 w 56"/>
                <a:gd name="T1" fmla="*/ 168 h 176"/>
                <a:gd name="T2" fmla="*/ 48 w 56"/>
                <a:gd name="T3" fmla="*/ 176 h 176"/>
                <a:gd name="T4" fmla="*/ 8 w 56"/>
                <a:gd name="T5" fmla="*/ 176 h 176"/>
                <a:gd name="T6" fmla="*/ 0 w 56"/>
                <a:gd name="T7" fmla="*/ 168 h 176"/>
                <a:gd name="T8" fmla="*/ 0 w 56"/>
                <a:gd name="T9" fmla="*/ 8 h 176"/>
                <a:gd name="T10" fmla="*/ 8 w 56"/>
                <a:gd name="T11" fmla="*/ 0 h 176"/>
                <a:gd name="T12" fmla="*/ 48 w 56"/>
                <a:gd name="T13" fmla="*/ 0 h 176"/>
                <a:gd name="T14" fmla="*/ 56 w 56"/>
                <a:gd name="T15" fmla="*/ 8 h 176"/>
                <a:gd name="T16" fmla="*/ 56 w 56"/>
                <a:gd name="T1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76">
                  <a:moveTo>
                    <a:pt x="56" y="168"/>
                  </a:moveTo>
                  <a:cubicBezTo>
                    <a:pt x="56" y="172"/>
                    <a:pt x="52" y="176"/>
                    <a:pt x="48" y="176"/>
                  </a:cubicBezTo>
                  <a:cubicBezTo>
                    <a:pt x="8" y="176"/>
                    <a:pt x="8" y="176"/>
                    <a:pt x="8" y="176"/>
                  </a:cubicBezTo>
                  <a:cubicBezTo>
                    <a:pt x="4" y="176"/>
                    <a:pt x="0" y="172"/>
                    <a:pt x="0" y="168"/>
                  </a:cubicBezTo>
                  <a:cubicBezTo>
                    <a:pt x="0" y="8"/>
                    <a:pt x="0" y="8"/>
                    <a:pt x="0" y="8"/>
                  </a:cubicBezTo>
                  <a:cubicBezTo>
                    <a:pt x="0" y="4"/>
                    <a:pt x="4" y="0"/>
                    <a:pt x="8" y="0"/>
                  </a:cubicBezTo>
                  <a:cubicBezTo>
                    <a:pt x="48" y="0"/>
                    <a:pt x="48" y="0"/>
                    <a:pt x="48" y="0"/>
                  </a:cubicBezTo>
                  <a:cubicBezTo>
                    <a:pt x="52" y="0"/>
                    <a:pt x="56" y="4"/>
                    <a:pt x="56" y="8"/>
                  </a:cubicBezTo>
                  <a:lnTo>
                    <a:pt x="56" y="168"/>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21">
              <a:extLst>
                <a:ext uri="{FF2B5EF4-FFF2-40B4-BE49-F238E27FC236}">
                  <a16:creationId xmlns:a16="http://schemas.microsoft.com/office/drawing/2014/main" id="{B12EC365-E090-4A1B-9345-80FE251A1EC0}"/>
                </a:ext>
              </a:extLst>
            </p:cNvPr>
            <p:cNvSpPr>
              <a:spLocks/>
            </p:cNvSpPr>
            <p:nvPr/>
          </p:nvSpPr>
          <p:spPr bwMode="auto">
            <a:xfrm>
              <a:off x="8688388" y="2803526"/>
              <a:ext cx="209550" cy="404813"/>
            </a:xfrm>
            <a:custGeom>
              <a:avLst/>
              <a:gdLst>
                <a:gd name="T0" fmla="*/ 56 w 56"/>
                <a:gd name="T1" fmla="*/ 100 h 108"/>
                <a:gd name="T2" fmla="*/ 48 w 56"/>
                <a:gd name="T3" fmla="*/ 108 h 108"/>
                <a:gd name="T4" fmla="*/ 8 w 56"/>
                <a:gd name="T5" fmla="*/ 108 h 108"/>
                <a:gd name="T6" fmla="*/ 0 w 56"/>
                <a:gd name="T7" fmla="*/ 100 h 108"/>
                <a:gd name="T8" fmla="*/ 0 w 56"/>
                <a:gd name="T9" fmla="*/ 8 h 108"/>
                <a:gd name="T10" fmla="*/ 8 w 56"/>
                <a:gd name="T11" fmla="*/ 0 h 108"/>
                <a:gd name="T12" fmla="*/ 48 w 56"/>
                <a:gd name="T13" fmla="*/ 0 h 108"/>
                <a:gd name="T14" fmla="*/ 56 w 56"/>
                <a:gd name="T15" fmla="*/ 8 h 108"/>
                <a:gd name="T16" fmla="*/ 56 w 56"/>
                <a:gd name="T17"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8">
                  <a:moveTo>
                    <a:pt x="56" y="100"/>
                  </a:moveTo>
                  <a:cubicBezTo>
                    <a:pt x="56" y="104"/>
                    <a:pt x="52" y="108"/>
                    <a:pt x="48" y="108"/>
                  </a:cubicBezTo>
                  <a:cubicBezTo>
                    <a:pt x="8" y="108"/>
                    <a:pt x="8" y="108"/>
                    <a:pt x="8" y="108"/>
                  </a:cubicBezTo>
                  <a:cubicBezTo>
                    <a:pt x="4" y="108"/>
                    <a:pt x="0" y="104"/>
                    <a:pt x="0" y="100"/>
                  </a:cubicBezTo>
                  <a:cubicBezTo>
                    <a:pt x="0" y="8"/>
                    <a:pt x="0" y="8"/>
                    <a:pt x="0" y="8"/>
                  </a:cubicBezTo>
                  <a:cubicBezTo>
                    <a:pt x="0" y="4"/>
                    <a:pt x="4" y="0"/>
                    <a:pt x="8" y="0"/>
                  </a:cubicBezTo>
                  <a:cubicBezTo>
                    <a:pt x="48" y="0"/>
                    <a:pt x="48" y="0"/>
                    <a:pt x="48" y="0"/>
                  </a:cubicBezTo>
                  <a:cubicBezTo>
                    <a:pt x="52" y="0"/>
                    <a:pt x="56" y="4"/>
                    <a:pt x="56" y="8"/>
                  </a:cubicBezTo>
                  <a:lnTo>
                    <a:pt x="56" y="100"/>
                  </a:lnTo>
                  <a:close/>
                </a:path>
              </a:pathLst>
            </a:cu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22">
              <a:extLst>
                <a:ext uri="{FF2B5EF4-FFF2-40B4-BE49-F238E27FC236}">
                  <a16:creationId xmlns:a16="http://schemas.microsoft.com/office/drawing/2014/main" id="{1F447A6A-D843-4F5D-9FE0-EDB2FD31C6A7}"/>
                </a:ext>
              </a:extLst>
            </p:cNvPr>
            <p:cNvSpPr>
              <a:spLocks/>
            </p:cNvSpPr>
            <p:nvPr/>
          </p:nvSpPr>
          <p:spPr bwMode="auto">
            <a:xfrm>
              <a:off x="8688388" y="2743201"/>
              <a:ext cx="209550" cy="404813"/>
            </a:xfrm>
            <a:custGeom>
              <a:avLst/>
              <a:gdLst>
                <a:gd name="T0" fmla="*/ 56 w 56"/>
                <a:gd name="T1" fmla="*/ 100 h 108"/>
                <a:gd name="T2" fmla="*/ 48 w 56"/>
                <a:gd name="T3" fmla="*/ 108 h 108"/>
                <a:gd name="T4" fmla="*/ 8 w 56"/>
                <a:gd name="T5" fmla="*/ 108 h 108"/>
                <a:gd name="T6" fmla="*/ 0 w 56"/>
                <a:gd name="T7" fmla="*/ 100 h 108"/>
                <a:gd name="T8" fmla="*/ 0 w 56"/>
                <a:gd name="T9" fmla="*/ 8 h 108"/>
                <a:gd name="T10" fmla="*/ 8 w 56"/>
                <a:gd name="T11" fmla="*/ 0 h 108"/>
                <a:gd name="T12" fmla="*/ 48 w 56"/>
                <a:gd name="T13" fmla="*/ 0 h 108"/>
                <a:gd name="T14" fmla="*/ 56 w 56"/>
                <a:gd name="T15" fmla="*/ 8 h 108"/>
                <a:gd name="T16" fmla="*/ 56 w 56"/>
                <a:gd name="T17"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8">
                  <a:moveTo>
                    <a:pt x="56" y="100"/>
                  </a:moveTo>
                  <a:cubicBezTo>
                    <a:pt x="56" y="104"/>
                    <a:pt x="52" y="108"/>
                    <a:pt x="48" y="108"/>
                  </a:cubicBezTo>
                  <a:cubicBezTo>
                    <a:pt x="8" y="108"/>
                    <a:pt x="8" y="108"/>
                    <a:pt x="8" y="108"/>
                  </a:cubicBezTo>
                  <a:cubicBezTo>
                    <a:pt x="4" y="108"/>
                    <a:pt x="0" y="104"/>
                    <a:pt x="0" y="100"/>
                  </a:cubicBezTo>
                  <a:cubicBezTo>
                    <a:pt x="0" y="8"/>
                    <a:pt x="0" y="8"/>
                    <a:pt x="0" y="8"/>
                  </a:cubicBezTo>
                  <a:cubicBezTo>
                    <a:pt x="0" y="4"/>
                    <a:pt x="4" y="0"/>
                    <a:pt x="8" y="0"/>
                  </a:cubicBezTo>
                  <a:cubicBezTo>
                    <a:pt x="48" y="0"/>
                    <a:pt x="48" y="0"/>
                    <a:pt x="48" y="0"/>
                  </a:cubicBezTo>
                  <a:cubicBezTo>
                    <a:pt x="52" y="0"/>
                    <a:pt x="56" y="4"/>
                    <a:pt x="56" y="8"/>
                  </a:cubicBezTo>
                  <a:lnTo>
                    <a:pt x="56" y="100"/>
                  </a:lnTo>
                  <a:close/>
                </a:path>
              </a:pathLst>
            </a:custGeom>
            <a:solidFill>
              <a:srgbClr val="F0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3">
              <a:extLst>
                <a:ext uri="{FF2B5EF4-FFF2-40B4-BE49-F238E27FC236}">
                  <a16:creationId xmlns:a16="http://schemas.microsoft.com/office/drawing/2014/main" id="{1AE56977-69E6-4242-B458-1E6D17A16021}"/>
                </a:ext>
              </a:extLst>
            </p:cNvPr>
            <p:cNvSpPr>
              <a:spLocks/>
            </p:cNvSpPr>
            <p:nvPr/>
          </p:nvSpPr>
          <p:spPr bwMode="auto">
            <a:xfrm>
              <a:off x="8447088" y="2682876"/>
              <a:ext cx="211138" cy="525463"/>
            </a:xfrm>
            <a:custGeom>
              <a:avLst/>
              <a:gdLst>
                <a:gd name="T0" fmla="*/ 56 w 56"/>
                <a:gd name="T1" fmla="*/ 132 h 140"/>
                <a:gd name="T2" fmla="*/ 48 w 56"/>
                <a:gd name="T3" fmla="*/ 140 h 140"/>
                <a:gd name="T4" fmla="*/ 8 w 56"/>
                <a:gd name="T5" fmla="*/ 140 h 140"/>
                <a:gd name="T6" fmla="*/ 0 w 56"/>
                <a:gd name="T7" fmla="*/ 132 h 140"/>
                <a:gd name="T8" fmla="*/ 0 w 56"/>
                <a:gd name="T9" fmla="*/ 8 h 140"/>
                <a:gd name="T10" fmla="*/ 8 w 56"/>
                <a:gd name="T11" fmla="*/ 0 h 140"/>
                <a:gd name="T12" fmla="*/ 48 w 56"/>
                <a:gd name="T13" fmla="*/ 0 h 140"/>
                <a:gd name="T14" fmla="*/ 56 w 56"/>
                <a:gd name="T15" fmla="*/ 8 h 140"/>
                <a:gd name="T16" fmla="*/ 56 w 56"/>
                <a:gd name="T17"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40">
                  <a:moveTo>
                    <a:pt x="56" y="132"/>
                  </a:moveTo>
                  <a:cubicBezTo>
                    <a:pt x="56" y="136"/>
                    <a:pt x="52" y="140"/>
                    <a:pt x="48" y="140"/>
                  </a:cubicBezTo>
                  <a:cubicBezTo>
                    <a:pt x="8" y="140"/>
                    <a:pt x="8" y="140"/>
                    <a:pt x="8" y="140"/>
                  </a:cubicBezTo>
                  <a:cubicBezTo>
                    <a:pt x="4" y="140"/>
                    <a:pt x="0" y="136"/>
                    <a:pt x="0" y="132"/>
                  </a:cubicBezTo>
                  <a:cubicBezTo>
                    <a:pt x="0" y="8"/>
                    <a:pt x="0" y="8"/>
                    <a:pt x="0" y="8"/>
                  </a:cubicBezTo>
                  <a:cubicBezTo>
                    <a:pt x="0" y="4"/>
                    <a:pt x="4" y="0"/>
                    <a:pt x="8" y="0"/>
                  </a:cubicBezTo>
                  <a:cubicBezTo>
                    <a:pt x="48" y="0"/>
                    <a:pt x="48" y="0"/>
                    <a:pt x="48" y="0"/>
                  </a:cubicBezTo>
                  <a:cubicBezTo>
                    <a:pt x="52" y="0"/>
                    <a:pt x="56" y="4"/>
                    <a:pt x="56" y="8"/>
                  </a:cubicBezTo>
                  <a:lnTo>
                    <a:pt x="56" y="132"/>
                  </a:lnTo>
                  <a:close/>
                </a:path>
              </a:pathLst>
            </a:custGeom>
            <a:solidFill>
              <a:srgbClr val="1C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24">
              <a:extLst>
                <a:ext uri="{FF2B5EF4-FFF2-40B4-BE49-F238E27FC236}">
                  <a16:creationId xmlns:a16="http://schemas.microsoft.com/office/drawing/2014/main" id="{90480751-E327-4A1B-B871-9A8ED21DD939}"/>
                </a:ext>
              </a:extLst>
            </p:cNvPr>
            <p:cNvSpPr>
              <a:spLocks/>
            </p:cNvSpPr>
            <p:nvPr/>
          </p:nvSpPr>
          <p:spPr bwMode="auto">
            <a:xfrm>
              <a:off x="8447088" y="2622551"/>
              <a:ext cx="211138" cy="525463"/>
            </a:xfrm>
            <a:custGeom>
              <a:avLst/>
              <a:gdLst>
                <a:gd name="T0" fmla="*/ 56 w 56"/>
                <a:gd name="T1" fmla="*/ 132 h 140"/>
                <a:gd name="T2" fmla="*/ 48 w 56"/>
                <a:gd name="T3" fmla="*/ 140 h 140"/>
                <a:gd name="T4" fmla="*/ 8 w 56"/>
                <a:gd name="T5" fmla="*/ 140 h 140"/>
                <a:gd name="T6" fmla="*/ 0 w 56"/>
                <a:gd name="T7" fmla="*/ 132 h 140"/>
                <a:gd name="T8" fmla="*/ 0 w 56"/>
                <a:gd name="T9" fmla="*/ 8 h 140"/>
                <a:gd name="T10" fmla="*/ 8 w 56"/>
                <a:gd name="T11" fmla="*/ 0 h 140"/>
                <a:gd name="T12" fmla="*/ 48 w 56"/>
                <a:gd name="T13" fmla="*/ 0 h 140"/>
                <a:gd name="T14" fmla="*/ 56 w 56"/>
                <a:gd name="T15" fmla="*/ 8 h 140"/>
                <a:gd name="T16" fmla="*/ 56 w 56"/>
                <a:gd name="T17"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40">
                  <a:moveTo>
                    <a:pt x="56" y="132"/>
                  </a:moveTo>
                  <a:cubicBezTo>
                    <a:pt x="56" y="136"/>
                    <a:pt x="52" y="140"/>
                    <a:pt x="48" y="140"/>
                  </a:cubicBezTo>
                  <a:cubicBezTo>
                    <a:pt x="8" y="140"/>
                    <a:pt x="8" y="140"/>
                    <a:pt x="8" y="140"/>
                  </a:cubicBezTo>
                  <a:cubicBezTo>
                    <a:pt x="4" y="140"/>
                    <a:pt x="0" y="136"/>
                    <a:pt x="0" y="132"/>
                  </a:cubicBezTo>
                  <a:cubicBezTo>
                    <a:pt x="0" y="8"/>
                    <a:pt x="0" y="8"/>
                    <a:pt x="0" y="8"/>
                  </a:cubicBezTo>
                  <a:cubicBezTo>
                    <a:pt x="0" y="4"/>
                    <a:pt x="4" y="0"/>
                    <a:pt x="8" y="0"/>
                  </a:cubicBezTo>
                  <a:cubicBezTo>
                    <a:pt x="48" y="0"/>
                    <a:pt x="48" y="0"/>
                    <a:pt x="48" y="0"/>
                  </a:cubicBezTo>
                  <a:cubicBezTo>
                    <a:pt x="52" y="0"/>
                    <a:pt x="56" y="4"/>
                    <a:pt x="56" y="8"/>
                  </a:cubicBezTo>
                  <a:lnTo>
                    <a:pt x="56" y="132"/>
                  </a:lnTo>
                  <a:close/>
                </a:path>
              </a:pathLst>
            </a:custGeom>
            <a:solidFill>
              <a:srgbClr val="27A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25">
              <a:extLst>
                <a:ext uri="{FF2B5EF4-FFF2-40B4-BE49-F238E27FC236}">
                  <a16:creationId xmlns:a16="http://schemas.microsoft.com/office/drawing/2014/main" id="{AD584A59-8FC4-407B-B5FF-05920C45EC1B}"/>
                </a:ext>
              </a:extLst>
            </p:cNvPr>
            <p:cNvSpPr>
              <a:spLocks/>
            </p:cNvSpPr>
            <p:nvPr/>
          </p:nvSpPr>
          <p:spPr bwMode="auto">
            <a:xfrm>
              <a:off x="8207376" y="2862263"/>
              <a:ext cx="209550" cy="346075"/>
            </a:xfrm>
            <a:custGeom>
              <a:avLst/>
              <a:gdLst>
                <a:gd name="T0" fmla="*/ 56 w 56"/>
                <a:gd name="T1" fmla="*/ 84 h 92"/>
                <a:gd name="T2" fmla="*/ 48 w 56"/>
                <a:gd name="T3" fmla="*/ 92 h 92"/>
                <a:gd name="T4" fmla="*/ 8 w 56"/>
                <a:gd name="T5" fmla="*/ 92 h 92"/>
                <a:gd name="T6" fmla="*/ 0 w 56"/>
                <a:gd name="T7" fmla="*/ 84 h 92"/>
                <a:gd name="T8" fmla="*/ 0 w 56"/>
                <a:gd name="T9" fmla="*/ 8 h 92"/>
                <a:gd name="T10" fmla="*/ 8 w 56"/>
                <a:gd name="T11" fmla="*/ 0 h 92"/>
                <a:gd name="T12" fmla="*/ 48 w 56"/>
                <a:gd name="T13" fmla="*/ 0 h 92"/>
                <a:gd name="T14" fmla="*/ 56 w 56"/>
                <a:gd name="T15" fmla="*/ 8 h 92"/>
                <a:gd name="T16" fmla="*/ 56 w 56"/>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92">
                  <a:moveTo>
                    <a:pt x="56" y="84"/>
                  </a:moveTo>
                  <a:cubicBezTo>
                    <a:pt x="56" y="88"/>
                    <a:pt x="52" y="92"/>
                    <a:pt x="48" y="92"/>
                  </a:cubicBezTo>
                  <a:cubicBezTo>
                    <a:pt x="8" y="92"/>
                    <a:pt x="8" y="92"/>
                    <a:pt x="8" y="92"/>
                  </a:cubicBezTo>
                  <a:cubicBezTo>
                    <a:pt x="4" y="92"/>
                    <a:pt x="0" y="88"/>
                    <a:pt x="0" y="84"/>
                  </a:cubicBezTo>
                  <a:cubicBezTo>
                    <a:pt x="0" y="8"/>
                    <a:pt x="0" y="8"/>
                    <a:pt x="0" y="8"/>
                  </a:cubicBezTo>
                  <a:cubicBezTo>
                    <a:pt x="0" y="4"/>
                    <a:pt x="4" y="0"/>
                    <a:pt x="8" y="0"/>
                  </a:cubicBezTo>
                  <a:cubicBezTo>
                    <a:pt x="48" y="0"/>
                    <a:pt x="48" y="0"/>
                    <a:pt x="48" y="0"/>
                  </a:cubicBezTo>
                  <a:cubicBezTo>
                    <a:pt x="52" y="0"/>
                    <a:pt x="56" y="4"/>
                    <a:pt x="56" y="8"/>
                  </a:cubicBezTo>
                  <a:lnTo>
                    <a:pt x="56" y="84"/>
                  </a:lnTo>
                  <a:close/>
                </a:path>
              </a:pathLst>
            </a:custGeom>
            <a:solidFill>
              <a:srgbClr val="3A55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6">
              <a:extLst>
                <a:ext uri="{FF2B5EF4-FFF2-40B4-BE49-F238E27FC236}">
                  <a16:creationId xmlns:a16="http://schemas.microsoft.com/office/drawing/2014/main" id="{00AD4C3E-1F32-4A4F-9471-F77BADE67A9F}"/>
                </a:ext>
              </a:extLst>
            </p:cNvPr>
            <p:cNvSpPr>
              <a:spLocks/>
            </p:cNvSpPr>
            <p:nvPr/>
          </p:nvSpPr>
          <p:spPr bwMode="auto">
            <a:xfrm>
              <a:off x="8207376" y="2803526"/>
              <a:ext cx="209550" cy="344488"/>
            </a:xfrm>
            <a:custGeom>
              <a:avLst/>
              <a:gdLst>
                <a:gd name="T0" fmla="*/ 56 w 56"/>
                <a:gd name="T1" fmla="*/ 84 h 92"/>
                <a:gd name="T2" fmla="*/ 48 w 56"/>
                <a:gd name="T3" fmla="*/ 92 h 92"/>
                <a:gd name="T4" fmla="*/ 8 w 56"/>
                <a:gd name="T5" fmla="*/ 92 h 92"/>
                <a:gd name="T6" fmla="*/ 0 w 56"/>
                <a:gd name="T7" fmla="*/ 84 h 92"/>
                <a:gd name="T8" fmla="*/ 0 w 56"/>
                <a:gd name="T9" fmla="*/ 8 h 92"/>
                <a:gd name="T10" fmla="*/ 8 w 56"/>
                <a:gd name="T11" fmla="*/ 0 h 92"/>
                <a:gd name="T12" fmla="*/ 48 w 56"/>
                <a:gd name="T13" fmla="*/ 0 h 92"/>
                <a:gd name="T14" fmla="*/ 56 w 56"/>
                <a:gd name="T15" fmla="*/ 8 h 92"/>
                <a:gd name="T16" fmla="*/ 56 w 56"/>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92">
                  <a:moveTo>
                    <a:pt x="56" y="84"/>
                  </a:moveTo>
                  <a:cubicBezTo>
                    <a:pt x="56" y="88"/>
                    <a:pt x="52" y="92"/>
                    <a:pt x="48" y="92"/>
                  </a:cubicBezTo>
                  <a:cubicBezTo>
                    <a:pt x="8" y="92"/>
                    <a:pt x="8" y="92"/>
                    <a:pt x="8" y="92"/>
                  </a:cubicBezTo>
                  <a:cubicBezTo>
                    <a:pt x="4" y="92"/>
                    <a:pt x="0" y="88"/>
                    <a:pt x="0" y="84"/>
                  </a:cubicBezTo>
                  <a:cubicBezTo>
                    <a:pt x="0" y="8"/>
                    <a:pt x="0" y="8"/>
                    <a:pt x="0" y="8"/>
                  </a:cubicBezTo>
                  <a:cubicBezTo>
                    <a:pt x="0" y="4"/>
                    <a:pt x="4" y="0"/>
                    <a:pt x="8" y="0"/>
                  </a:cubicBezTo>
                  <a:cubicBezTo>
                    <a:pt x="48" y="0"/>
                    <a:pt x="48" y="0"/>
                    <a:pt x="48" y="0"/>
                  </a:cubicBezTo>
                  <a:cubicBezTo>
                    <a:pt x="52" y="0"/>
                    <a:pt x="56" y="4"/>
                    <a:pt x="56" y="8"/>
                  </a:cubicBezTo>
                  <a:lnTo>
                    <a:pt x="56" y="84"/>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extLst>
      <p:ext uri="{BB962C8B-B14F-4D97-AF65-F5344CB8AC3E}">
        <p14:creationId xmlns:p14="http://schemas.microsoft.com/office/powerpoint/2010/main" val="1313922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nvSpPr>
        <p:spPr>
          <a:xfrm>
            <a:off x="-28575" y="-66040"/>
            <a:ext cx="12221210" cy="478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QJ9108250012 拷贝"/>
          <p:cNvPicPr>
            <a:picLocks noChangeAspect="1"/>
          </p:cNvPicPr>
          <p:nvPr/>
        </p:nvPicPr>
        <p:blipFill>
          <a:blip r:embed="rId5"/>
          <a:srcRect b="41096"/>
          <a:stretch>
            <a:fillRect/>
          </a:stretch>
        </p:blipFill>
        <p:spPr>
          <a:xfrm flipH="1">
            <a:off x="-28575" y="-77470"/>
            <a:ext cx="12228830" cy="4805680"/>
          </a:xfrm>
          <a:prstGeom prst="rect">
            <a:avLst/>
          </a:prstGeom>
        </p:spPr>
      </p:pic>
      <p:sp>
        <p:nvSpPr>
          <p:cNvPr id="6" name="矩形 5"/>
          <p:cNvSpPr/>
          <p:nvPr/>
        </p:nvSpPr>
        <p:spPr>
          <a:xfrm>
            <a:off x="0" y="3845591"/>
            <a:ext cx="7067621" cy="1897317"/>
          </a:xfrm>
          <a:prstGeom prst="rect">
            <a:avLst/>
          </a:prstGeom>
          <a:solidFill>
            <a:srgbClr val="79A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6853555" y="4715510"/>
            <a:ext cx="6235065" cy="1244600"/>
          </a:xfrm>
          <a:prstGeom prst="parallelogram">
            <a:avLst>
              <a:gd name="adj" fmla="val 49489"/>
            </a:avLst>
          </a:prstGeom>
          <a:solidFill>
            <a:srgbClr val="289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7067621" y="3654333"/>
            <a:ext cx="1285103" cy="1897317"/>
          </a:xfrm>
          <a:prstGeom prst="rtTriangle">
            <a:avLst/>
          </a:prstGeom>
          <a:solidFill>
            <a:srgbClr val="79A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层 1"/>
          <p:cNvPicPr>
            <a:picLocks noChangeAspect="1"/>
          </p:cNvPicPr>
          <p:nvPr/>
        </p:nvPicPr>
        <p:blipFill>
          <a:blip r:embed="rId6"/>
          <a:stretch>
            <a:fillRect/>
          </a:stretch>
        </p:blipFill>
        <p:spPr>
          <a:xfrm>
            <a:off x="8581390" y="4804410"/>
            <a:ext cx="3165475" cy="1063625"/>
          </a:xfrm>
          <a:prstGeom prst="rect">
            <a:avLst/>
          </a:prstGeom>
        </p:spPr>
      </p:pic>
      <p:sp>
        <p:nvSpPr>
          <p:cNvPr id="5122" name="文本框 5"/>
          <p:cNvSpPr txBox="1"/>
          <p:nvPr/>
        </p:nvSpPr>
        <p:spPr>
          <a:xfrm>
            <a:off x="257493" y="3817620"/>
            <a:ext cx="6391493" cy="1323439"/>
          </a:xfrm>
          <a:prstGeom prst="rect">
            <a:avLst/>
          </a:prstGeom>
          <a:noFill/>
          <a:ln w="9525">
            <a:noFill/>
          </a:ln>
        </p:spPr>
        <p:txBody>
          <a:bodyPr wrap="none" anchor="t">
            <a:spAutoFit/>
          </a:bodyPr>
          <a:lstStyle/>
          <a:p>
            <a:r>
              <a:rPr lang="en-US" altLang="zh-CN" sz="3600" b="1" dirty="0">
                <a:solidFill>
                  <a:schemeClr val="bg1"/>
                </a:solidFill>
                <a:latin typeface="微软雅黑" panose="020B0503020204020204" pitchFamily="34" charset="-122"/>
                <a:ea typeface="方正黑体简体" panose="03000509000000000000" pitchFamily="2" charset="-122"/>
                <a:cs typeface="微软雅黑" panose="020B0503020204020204" pitchFamily="34" charset="-122"/>
              </a:rPr>
              <a:t>Wisdom Of Mass Sports</a:t>
            </a:r>
          </a:p>
          <a:p>
            <a:r>
              <a:rPr kumimoji="1" lang="zh-CN" altLang="en-US" sz="4400" b="1" dirty="0">
                <a:solidFill>
                  <a:srgbClr val="FFFFFF"/>
                </a:solidFill>
                <a:ea typeface="方正黑体简体" panose="03000509000000000000"/>
              </a:rPr>
              <a:t>先进数字体育智慧化建设</a:t>
            </a:r>
          </a:p>
        </p:txBody>
      </p:sp>
    </p:spTree>
    <p:custDataLst>
      <p:tags r:id="rId1"/>
    </p:custDataLst>
  </p:cSld>
  <p:clrMapOvr>
    <a:masterClrMapping/>
  </p:clrMapOvr>
  <p:transition spd="slow" advClick="0" advTm="3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872576" y="377793"/>
            <a:ext cx="2646878"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先进数字体育建设</a:t>
            </a:r>
          </a:p>
        </p:txBody>
      </p:sp>
      <p:sp>
        <p:nvSpPr>
          <p:cNvPr id="10" name="左大括号 9">
            <a:extLst>
              <a:ext uri="{FF2B5EF4-FFF2-40B4-BE49-F238E27FC236}">
                <a16:creationId xmlns:a16="http://schemas.microsoft.com/office/drawing/2014/main" id="{0452231B-36DF-4C4F-82BF-3A02C718A078}"/>
              </a:ext>
            </a:extLst>
          </p:cNvPr>
          <p:cNvSpPr/>
          <p:nvPr/>
        </p:nvSpPr>
        <p:spPr>
          <a:xfrm rot="5400000">
            <a:off x="6078220" y="64770"/>
            <a:ext cx="161925" cy="9671685"/>
          </a:xfrm>
          <a:prstGeom prst="leftBrace">
            <a:avLst>
              <a:gd name="adj1" fmla="val 8333"/>
              <a:gd name="adj2" fmla="val 53623"/>
            </a:avLst>
          </a:prstGeom>
          <a:ln w="25400">
            <a:solidFill>
              <a:srgbClr val="3D9CD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0C82E163-3BFD-430B-81E3-896CFEB2F383}"/>
              </a:ext>
            </a:extLst>
          </p:cNvPr>
          <p:cNvGrpSpPr/>
          <p:nvPr/>
        </p:nvGrpSpPr>
        <p:grpSpPr>
          <a:xfrm>
            <a:off x="661670" y="1367155"/>
            <a:ext cx="10715625" cy="1397000"/>
            <a:chOff x="1537" y="1943"/>
            <a:chExt cx="16875" cy="2574"/>
          </a:xfrm>
        </p:grpSpPr>
        <p:grpSp>
          <p:nvGrpSpPr>
            <p:cNvPr id="12" name="组合 11">
              <a:extLst>
                <a:ext uri="{FF2B5EF4-FFF2-40B4-BE49-F238E27FC236}">
                  <a16:creationId xmlns:a16="http://schemas.microsoft.com/office/drawing/2014/main" id="{4A8BE839-2202-4C90-8079-8E3BCB30FEBD}"/>
                </a:ext>
              </a:extLst>
            </p:cNvPr>
            <p:cNvGrpSpPr/>
            <p:nvPr/>
          </p:nvGrpSpPr>
          <p:grpSpPr>
            <a:xfrm>
              <a:off x="1537" y="1943"/>
              <a:ext cx="16875" cy="2574"/>
              <a:chOff x="1332943" y="774822"/>
              <a:chExt cx="6513746" cy="1031021"/>
            </a:xfrm>
          </p:grpSpPr>
          <p:sp>
            <p:nvSpPr>
              <p:cNvPr id="16" name="object 42">
                <a:extLst>
                  <a:ext uri="{FF2B5EF4-FFF2-40B4-BE49-F238E27FC236}">
                    <a16:creationId xmlns:a16="http://schemas.microsoft.com/office/drawing/2014/main" id="{F15CD8ED-B138-40C8-87EC-A73F57DF8002}"/>
                  </a:ext>
                </a:extLst>
              </p:cNvPr>
              <p:cNvSpPr/>
              <p:nvPr/>
            </p:nvSpPr>
            <p:spPr>
              <a:xfrm>
                <a:off x="1690004" y="774822"/>
                <a:ext cx="1512786" cy="869096"/>
              </a:xfrm>
              <a:custGeom>
                <a:avLst/>
                <a:gdLst/>
                <a:ahLst/>
                <a:cxnLst/>
                <a:rect l="l" t="t" r="r" b="b"/>
                <a:pathLst>
                  <a:path w="2017048" h="1158794">
                    <a:moveTo>
                      <a:pt x="0" y="0"/>
                    </a:moveTo>
                    <a:lnTo>
                      <a:pt x="2017048" y="0"/>
                    </a:lnTo>
                    <a:lnTo>
                      <a:pt x="2017048" y="1158794"/>
                    </a:lnTo>
                    <a:lnTo>
                      <a:pt x="0" y="1158794"/>
                    </a:lnTo>
                    <a:lnTo>
                      <a:pt x="0" y="0"/>
                    </a:lnTo>
                    <a:close/>
                  </a:path>
                </a:pathLst>
              </a:custGeom>
              <a:solidFill>
                <a:schemeClr val="bg1">
                  <a:lumMod val="95000"/>
                </a:schemeClr>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17" name="object 43">
                <a:extLst>
                  <a:ext uri="{FF2B5EF4-FFF2-40B4-BE49-F238E27FC236}">
                    <a16:creationId xmlns:a16="http://schemas.microsoft.com/office/drawing/2014/main" id="{D3FAD40C-EA50-4F9E-88DF-8ABA1E7CA276}"/>
                  </a:ext>
                </a:extLst>
              </p:cNvPr>
              <p:cNvSpPr/>
              <p:nvPr/>
            </p:nvSpPr>
            <p:spPr>
              <a:xfrm>
                <a:off x="1690005" y="774823"/>
                <a:ext cx="1512787" cy="869096"/>
              </a:xfrm>
              <a:custGeom>
                <a:avLst/>
                <a:gdLst/>
                <a:ahLst/>
                <a:cxnLst/>
                <a:rect l="l" t="t" r="r" b="b"/>
                <a:pathLst>
                  <a:path w="2017049" h="1158795">
                    <a:moveTo>
                      <a:pt x="0" y="0"/>
                    </a:moveTo>
                    <a:lnTo>
                      <a:pt x="2017049" y="0"/>
                    </a:lnTo>
                    <a:lnTo>
                      <a:pt x="2017049"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18" name="object 44">
                <a:extLst>
                  <a:ext uri="{FF2B5EF4-FFF2-40B4-BE49-F238E27FC236}">
                    <a16:creationId xmlns:a16="http://schemas.microsoft.com/office/drawing/2014/main" id="{4B573052-6478-4F0D-B913-368FEFC80FDD}"/>
                  </a:ext>
                </a:extLst>
              </p:cNvPr>
              <p:cNvSpPr/>
              <p:nvPr/>
            </p:nvSpPr>
            <p:spPr>
              <a:xfrm>
                <a:off x="4020600" y="774822"/>
                <a:ext cx="1512787" cy="869096"/>
              </a:xfrm>
              <a:custGeom>
                <a:avLst/>
                <a:gdLst/>
                <a:ahLst/>
                <a:cxnLst/>
                <a:rect l="l" t="t" r="r" b="b"/>
                <a:pathLst>
                  <a:path w="2017049" h="1158794">
                    <a:moveTo>
                      <a:pt x="0" y="0"/>
                    </a:moveTo>
                    <a:lnTo>
                      <a:pt x="2017049" y="0"/>
                    </a:lnTo>
                    <a:lnTo>
                      <a:pt x="2017049" y="1158794"/>
                    </a:lnTo>
                    <a:lnTo>
                      <a:pt x="0" y="1158794"/>
                    </a:lnTo>
                    <a:lnTo>
                      <a:pt x="0" y="0"/>
                    </a:lnTo>
                    <a:close/>
                  </a:path>
                </a:pathLst>
              </a:custGeom>
              <a:solidFill>
                <a:schemeClr val="bg1">
                  <a:lumMod val="95000"/>
                </a:schemeClr>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19" name="object 45">
                <a:extLst>
                  <a:ext uri="{FF2B5EF4-FFF2-40B4-BE49-F238E27FC236}">
                    <a16:creationId xmlns:a16="http://schemas.microsoft.com/office/drawing/2014/main" id="{61F7AF97-2BE8-424E-A26A-79DA924AC8D3}"/>
                  </a:ext>
                </a:extLst>
              </p:cNvPr>
              <p:cNvSpPr/>
              <p:nvPr/>
            </p:nvSpPr>
            <p:spPr>
              <a:xfrm>
                <a:off x="4020599" y="774823"/>
                <a:ext cx="1512787" cy="869096"/>
              </a:xfrm>
              <a:custGeom>
                <a:avLst/>
                <a:gdLst/>
                <a:ahLst/>
                <a:cxnLst/>
                <a:rect l="l" t="t" r="r" b="b"/>
                <a:pathLst>
                  <a:path w="2017049" h="1158795">
                    <a:moveTo>
                      <a:pt x="0" y="0"/>
                    </a:moveTo>
                    <a:lnTo>
                      <a:pt x="2017049" y="0"/>
                    </a:lnTo>
                    <a:lnTo>
                      <a:pt x="2017049"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0" name="object 46">
                <a:extLst>
                  <a:ext uri="{FF2B5EF4-FFF2-40B4-BE49-F238E27FC236}">
                    <a16:creationId xmlns:a16="http://schemas.microsoft.com/office/drawing/2014/main" id="{EB49F3A8-24FA-4D8C-90A3-D3ACCE613559}"/>
                  </a:ext>
                </a:extLst>
              </p:cNvPr>
              <p:cNvSpPr/>
              <p:nvPr/>
            </p:nvSpPr>
            <p:spPr>
              <a:xfrm>
                <a:off x="6333902" y="774822"/>
                <a:ext cx="1512787" cy="869096"/>
              </a:xfrm>
              <a:custGeom>
                <a:avLst/>
                <a:gdLst/>
                <a:ahLst/>
                <a:cxnLst/>
                <a:rect l="l" t="t" r="r" b="b"/>
                <a:pathLst>
                  <a:path w="2017049" h="1158794">
                    <a:moveTo>
                      <a:pt x="0" y="0"/>
                    </a:moveTo>
                    <a:lnTo>
                      <a:pt x="2017049" y="0"/>
                    </a:lnTo>
                    <a:lnTo>
                      <a:pt x="2017049" y="1158794"/>
                    </a:lnTo>
                    <a:lnTo>
                      <a:pt x="0" y="1158794"/>
                    </a:lnTo>
                    <a:lnTo>
                      <a:pt x="0" y="0"/>
                    </a:lnTo>
                    <a:close/>
                  </a:path>
                </a:pathLst>
              </a:custGeom>
              <a:solidFill>
                <a:schemeClr val="bg1">
                  <a:lumMod val="95000"/>
                </a:schemeClr>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1" name="object 47">
                <a:extLst>
                  <a:ext uri="{FF2B5EF4-FFF2-40B4-BE49-F238E27FC236}">
                    <a16:creationId xmlns:a16="http://schemas.microsoft.com/office/drawing/2014/main" id="{14E62EF6-2530-45E5-84CE-7033F64BD942}"/>
                  </a:ext>
                </a:extLst>
              </p:cNvPr>
              <p:cNvSpPr/>
              <p:nvPr/>
            </p:nvSpPr>
            <p:spPr>
              <a:xfrm>
                <a:off x="6333902" y="774823"/>
                <a:ext cx="1512787" cy="869096"/>
              </a:xfrm>
              <a:custGeom>
                <a:avLst/>
                <a:gdLst/>
                <a:ahLst/>
                <a:cxnLst/>
                <a:rect l="l" t="t" r="r" b="b"/>
                <a:pathLst>
                  <a:path w="2017049" h="1158795">
                    <a:moveTo>
                      <a:pt x="0" y="0"/>
                    </a:moveTo>
                    <a:lnTo>
                      <a:pt x="2017049" y="0"/>
                    </a:lnTo>
                    <a:lnTo>
                      <a:pt x="2017049"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2" name="object 48">
                <a:extLst>
                  <a:ext uri="{FF2B5EF4-FFF2-40B4-BE49-F238E27FC236}">
                    <a16:creationId xmlns:a16="http://schemas.microsoft.com/office/drawing/2014/main" id="{2C641456-1E99-4E15-8457-E90A45134053}"/>
                  </a:ext>
                </a:extLst>
              </p:cNvPr>
              <p:cNvSpPr/>
              <p:nvPr/>
            </p:nvSpPr>
            <p:spPr>
              <a:xfrm>
                <a:off x="1332943" y="774822"/>
                <a:ext cx="357062" cy="869096"/>
              </a:xfrm>
              <a:custGeom>
                <a:avLst/>
                <a:gdLst/>
                <a:ahLst/>
                <a:cxnLst/>
                <a:rect l="l" t="t" r="r" b="b"/>
                <a:pathLst>
                  <a:path w="476083" h="1158794">
                    <a:moveTo>
                      <a:pt x="0" y="0"/>
                    </a:moveTo>
                    <a:lnTo>
                      <a:pt x="476083" y="0"/>
                    </a:lnTo>
                    <a:lnTo>
                      <a:pt x="476083" y="1158794"/>
                    </a:lnTo>
                    <a:lnTo>
                      <a:pt x="0" y="1158794"/>
                    </a:lnTo>
                    <a:lnTo>
                      <a:pt x="0" y="0"/>
                    </a:lnTo>
                    <a:close/>
                  </a:path>
                </a:pathLst>
              </a:custGeom>
              <a:solidFill>
                <a:srgbClr val="3D9CD0"/>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3" name="object 49">
                <a:extLst>
                  <a:ext uri="{FF2B5EF4-FFF2-40B4-BE49-F238E27FC236}">
                    <a16:creationId xmlns:a16="http://schemas.microsoft.com/office/drawing/2014/main" id="{09D12FD9-6E9A-4A28-82F2-7EBF9A91BDDD}"/>
                  </a:ext>
                </a:extLst>
              </p:cNvPr>
              <p:cNvSpPr/>
              <p:nvPr/>
            </p:nvSpPr>
            <p:spPr>
              <a:xfrm>
                <a:off x="1332943" y="774823"/>
                <a:ext cx="357062" cy="869096"/>
              </a:xfrm>
              <a:custGeom>
                <a:avLst/>
                <a:gdLst/>
                <a:ahLst/>
                <a:cxnLst/>
                <a:rect l="l" t="t" r="r" b="b"/>
                <a:pathLst>
                  <a:path w="476083" h="1158795">
                    <a:moveTo>
                      <a:pt x="0" y="0"/>
                    </a:moveTo>
                    <a:lnTo>
                      <a:pt x="476083" y="0"/>
                    </a:lnTo>
                    <a:lnTo>
                      <a:pt x="476083"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4" name="object 50">
                <a:extLst>
                  <a:ext uri="{FF2B5EF4-FFF2-40B4-BE49-F238E27FC236}">
                    <a16:creationId xmlns:a16="http://schemas.microsoft.com/office/drawing/2014/main" id="{38E74672-67A9-4513-B451-268FBAAF2443}"/>
                  </a:ext>
                </a:extLst>
              </p:cNvPr>
              <p:cNvSpPr/>
              <p:nvPr/>
            </p:nvSpPr>
            <p:spPr>
              <a:xfrm>
                <a:off x="3663536" y="774822"/>
                <a:ext cx="357062" cy="869096"/>
              </a:xfrm>
              <a:custGeom>
                <a:avLst/>
                <a:gdLst/>
                <a:ahLst/>
                <a:cxnLst/>
                <a:rect l="l" t="t" r="r" b="b"/>
                <a:pathLst>
                  <a:path w="476083" h="1158794">
                    <a:moveTo>
                      <a:pt x="0" y="0"/>
                    </a:moveTo>
                    <a:lnTo>
                      <a:pt x="476083" y="0"/>
                    </a:lnTo>
                    <a:lnTo>
                      <a:pt x="476083" y="1158794"/>
                    </a:lnTo>
                    <a:lnTo>
                      <a:pt x="0" y="1158794"/>
                    </a:lnTo>
                    <a:lnTo>
                      <a:pt x="0" y="0"/>
                    </a:lnTo>
                    <a:close/>
                  </a:path>
                </a:pathLst>
              </a:custGeom>
              <a:solidFill>
                <a:srgbClr val="3D9CD0"/>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5" name="object 51">
                <a:extLst>
                  <a:ext uri="{FF2B5EF4-FFF2-40B4-BE49-F238E27FC236}">
                    <a16:creationId xmlns:a16="http://schemas.microsoft.com/office/drawing/2014/main" id="{867FFA94-8085-4C1F-A730-CD5387772216}"/>
                  </a:ext>
                </a:extLst>
              </p:cNvPr>
              <p:cNvSpPr/>
              <p:nvPr/>
            </p:nvSpPr>
            <p:spPr>
              <a:xfrm>
                <a:off x="3663536" y="774823"/>
                <a:ext cx="357062" cy="869096"/>
              </a:xfrm>
              <a:custGeom>
                <a:avLst/>
                <a:gdLst/>
                <a:ahLst/>
                <a:cxnLst/>
                <a:rect l="l" t="t" r="r" b="b"/>
                <a:pathLst>
                  <a:path w="476083" h="1158795">
                    <a:moveTo>
                      <a:pt x="0" y="0"/>
                    </a:moveTo>
                    <a:lnTo>
                      <a:pt x="476083" y="0"/>
                    </a:lnTo>
                    <a:lnTo>
                      <a:pt x="476083"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6" name="object 52">
                <a:extLst>
                  <a:ext uri="{FF2B5EF4-FFF2-40B4-BE49-F238E27FC236}">
                    <a16:creationId xmlns:a16="http://schemas.microsoft.com/office/drawing/2014/main" id="{DFBC6259-D460-4125-933E-2EEB2FE6A6D2}"/>
                  </a:ext>
                </a:extLst>
              </p:cNvPr>
              <p:cNvSpPr/>
              <p:nvPr/>
            </p:nvSpPr>
            <p:spPr>
              <a:xfrm>
                <a:off x="5976837" y="774822"/>
                <a:ext cx="357063" cy="869096"/>
              </a:xfrm>
              <a:custGeom>
                <a:avLst/>
                <a:gdLst/>
                <a:ahLst/>
                <a:cxnLst/>
                <a:rect l="l" t="t" r="r" b="b"/>
                <a:pathLst>
                  <a:path w="476084" h="1158794">
                    <a:moveTo>
                      <a:pt x="0" y="0"/>
                    </a:moveTo>
                    <a:lnTo>
                      <a:pt x="476084" y="0"/>
                    </a:lnTo>
                    <a:lnTo>
                      <a:pt x="476084" y="1158794"/>
                    </a:lnTo>
                    <a:lnTo>
                      <a:pt x="0" y="1158794"/>
                    </a:lnTo>
                    <a:lnTo>
                      <a:pt x="0" y="0"/>
                    </a:lnTo>
                    <a:close/>
                  </a:path>
                </a:pathLst>
              </a:custGeom>
              <a:solidFill>
                <a:srgbClr val="3D9CD0"/>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7" name="object 53">
                <a:extLst>
                  <a:ext uri="{FF2B5EF4-FFF2-40B4-BE49-F238E27FC236}">
                    <a16:creationId xmlns:a16="http://schemas.microsoft.com/office/drawing/2014/main" id="{305C08EE-0AB7-4CAF-838F-631060C6878D}"/>
                  </a:ext>
                </a:extLst>
              </p:cNvPr>
              <p:cNvSpPr/>
              <p:nvPr/>
            </p:nvSpPr>
            <p:spPr>
              <a:xfrm>
                <a:off x="5976837" y="774823"/>
                <a:ext cx="357063" cy="869096"/>
              </a:xfrm>
              <a:custGeom>
                <a:avLst/>
                <a:gdLst/>
                <a:ahLst/>
                <a:cxnLst/>
                <a:rect l="l" t="t" r="r" b="b"/>
                <a:pathLst>
                  <a:path w="476084" h="1158795">
                    <a:moveTo>
                      <a:pt x="0" y="0"/>
                    </a:moveTo>
                    <a:lnTo>
                      <a:pt x="476084" y="0"/>
                    </a:lnTo>
                    <a:lnTo>
                      <a:pt x="476084"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8" name="object 84">
                <a:extLst>
                  <a:ext uri="{FF2B5EF4-FFF2-40B4-BE49-F238E27FC236}">
                    <a16:creationId xmlns:a16="http://schemas.microsoft.com/office/drawing/2014/main" id="{8063F224-BBCA-4A48-A23B-13CDFD77E06F}"/>
                  </a:ext>
                </a:extLst>
              </p:cNvPr>
              <p:cNvSpPr txBox="1"/>
              <p:nvPr/>
            </p:nvSpPr>
            <p:spPr>
              <a:xfrm>
                <a:off x="6440932" y="814112"/>
                <a:ext cx="842963" cy="735330"/>
              </a:xfrm>
              <a:prstGeom prst="rect">
                <a:avLst/>
              </a:prstGeom>
            </p:spPr>
            <p:txBody>
              <a:bodyPr vert="horz" wrap="square" lIns="0" tIns="0" rIns="0" bIns="0" rtlCol="0">
                <a:noAutofit/>
              </a:bodyPr>
              <a:lstStyle/>
              <a:p>
                <a:pPr marL="9525" defTabSz="0">
                  <a:tabLst>
                    <a:tab pos="222885" algn="l"/>
                  </a:tabLst>
                </a:pPr>
                <a:r>
                  <a:rPr sz="1200" dirty="0">
                    <a:latin typeface="微软雅黑" panose="020B0503020204020204" pitchFamily="34" charset="-122"/>
                    <a:ea typeface="微软雅黑" panose="020B0503020204020204" pitchFamily="34" charset="-122"/>
                    <a:cs typeface="Microsoft YaHei UI" panose="020B0503020204020204" charset="-122"/>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传媒企业</a:t>
                </a:r>
                <a:endParaRPr lang="en-US" altLang="zh-CN"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tabLst>
                    <a:tab pos="222885" algn="l"/>
                  </a:tabLst>
                </a:pPr>
                <a:r>
                  <a:rPr sz="1200" dirty="0">
                    <a:latin typeface="微软雅黑" panose="020B0503020204020204" pitchFamily="34" charset="-122"/>
                    <a:ea typeface="微软雅黑" panose="020B0503020204020204" pitchFamily="34" charset="-122"/>
                    <a:cs typeface="Microsoft YaHei UI" panose="020B0503020204020204" charset="-122"/>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体育</a:t>
                </a:r>
                <a:r>
                  <a:rPr sz="1200" dirty="0" err="1">
                    <a:latin typeface="微软雅黑" panose="020B0503020204020204" pitchFamily="34" charset="-122"/>
                    <a:ea typeface="微软雅黑" panose="020B0503020204020204" pitchFamily="34" charset="-122"/>
                    <a:cs typeface="Microsoft YaHei UI" panose="020B0503020204020204" charset="-122"/>
                  </a:rPr>
                  <a:t>企业</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lnSpc>
                    <a:spcPts val="1425"/>
                  </a:lnSpc>
                  <a:tabLst>
                    <a:tab pos="222885" algn="l"/>
                  </a:tabLst>
                </a:pPr>
                <a:r>
                  <a:rPr sz="1200" dirty="0">
                    <a:latin typeface="微软雅黑" panose="020B0503020204020204" pitchFamily="34" charset="-122"/>
                    <a:ea typeface="微软雅黑" panose="020B0503020204020204" pitchFamily="34" charset="-122"/>
                    <a:cs typeface="Microsoft YaHei UI" panose="020B0503020204020204" charset="-122"/>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旅游</a:t>
                </a:r>
                <a:r>
                  <a:rPr sz="1200" dirty="0" err="1">
                    <a:latin typeface="微软雅黑" panose="020B0503020204020204" pitchFamily="34" charset="-122"/>
                    <a:ea typeface="微软雅黑" panose="020B0503020204020204" pitchFamily="34" charset="-122"/>
                    <a:cs typeface="Microsoft YaHei UI" panose="020B0503020204020204" charset="-122"/>
                  </a:rPr>
                  <a:t>企业</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lnSpc>
                    <a:spcPts val="1425"/>
                  </a:lnSpc>
                  <a:tabLst>
                    <a:tab pos="222885" algn="l"/>
                  </a:tabLst>
                </a:pPr>
                <a:r>
                  <a:rPr sz="1200" dirty="0">
                    <a:latin typeface="微软雅黑" panose="020B0503020204020204" pitchFamily="34" charset="-122"/>
                    <a:ea typeface="微软雅黑" panose="020B0503020204020204" pitchFamily="34" charset="-122"/>
                    <a:cs typeface="Microsoft YaHei UI" panose="020B0503020204020204" charset="-122"/>
                  </a:rPr>
                  <a:t>•	…………</a:t>
                </a:r>
              </a:p>
            </p:txBody>
          </p:sp>
          <p:sp>
            <p:nvSpPr>
              <p:cNvPr id="29" name="object 85">
                <a:extLst>
                  <a:ext uri="{FF2B5EF4-FFF2-40B4-BE49-F238E27FC236}">
                    <a16:creationId xmlns:a16="http://schemas.microsoft.com/office/drawing/2014/main" id="{112C8AB9-C884-47A8-ABF3-EAC0F4F629CE}"/>
                  </a:ext>
                </a:extLst>
              </p:cNvPr>
              <p:cNvSpPr txBox="1"/>
              <p:nvPr/>
            </p:nvSpPr>
            <p:spPr>
              <a:xfrm>
                <a:off x="4118793" y="833967"/>
                <a:ext cx="842963" cy="733901"/>
              </a:xfrm>
              <a:prstGeom prst="rect">
                <a:avLst/>
              </a:prstGeom>
            </p:spPr>
            <p:txBody>
              <a:bodyPr vert="horz" wrap="square" lIns="0" tIns="0" rIns="0" bIns="0" rtlCol="0">
                <a:noAutofit/>
              </a:bodyPr>
              <a:lstStyle/>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体育</a:t>
                </a:r>
                <a:r>
                  <a:rPr sz="1200" dirty="0" err="1">
                    <a:latin typeface="微软雅黑" panose="020B0503020204020204" pitchFamily="34" charset="-122"/>
                    <a:ea typeface="微软雅黑" panose="020B0503020204020204" pitchFamily="34" charset="-122"/>
                    <a:cs typeface="Microsoft YaHei UI" panose="020B0503020204020204" charset="-122"/>
                  </a:rPr>
                  <a:t>协会</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Arial" panose="020B0604020202020204"/>
                  </a:rPr>
                  <a:t>达人</a:t>
                </a:r>
                <a:r>
                  <a:rPr sz="1200" dirty="0" err="1">
                    <a:latin typeface="微软雅黑" panose="020B0503020204020204" pitchFamily="34" charset="-122"/>
                    <a:ea typeface="微软雅黑" panose="020B0503020204020204" pitchFamily="34" charset="-122"/>
                    <a:cs typeface="Microsoft YaHei UI" panose="020B0503020204020204" charset="-122"/>
                  </a:rPr>
                  <a:t>组织</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健身</a:t>
                </a:r>
                <a:r>
                  <a:rPr sz="1200" dirty="0" err="1">
                    <a:latin typeface="微软雅黑" panose="020B0503020204020204" pitchFamily="34" charset="-122"/>
                    <a:ea typeface="微软雅黑" panose="020B0503020204020204" pitchFamily="34" charset="-122"/>
                    <a:cs typeface="Microsoft YaHei UI" panose="020B0503020204020204" charset="-122"/>
                  </a:rPr>
                  <a:t>分享</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Arial" panose="020B0604020202020204"/>
                  </a:rPr>
                  <a:t>康养旅游</a:t>
                </a:r>
              </a:p>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sym typeface="+mn-ea"/>
                  </a:rPr>
                  <a:t>•</a:t>
                </a:r>
                <a:r>
                  <a:rPr lang="zh-CN" altLang="en-US" sz="1200" dirty="0">
                    <a:latin typeface="微软雅黑" panose="020B0503020204020204" pitchFamily="34" charset="-122"/>
                    <a:ea typeface="微软雅黑" panose="020B0503020204020204" pitchFamily="34" charset="-122"/>
                    <a:cs typeface="Arial" panose="020B0604020202020204"/>
                  </a:rPr>
                  <a:t>    </a:t>
                </a:r>
                <a:r>
                  <a:rPr sz="1200" dirty="0">
                    <a:latin typeface="微软雅黑" panose="020B0503020204020204" pitchFamily="34" charset="-122"/>
                    <a:ea typeface="微软雅黑" panose="020B0503020204020204" pitchFamily="34" charset="-122"/>
                    <a:cs typeface="宋体" panose="02010600030101010101" pitchFamily="2" charset="-122"/>
                  </a:rPr>
                  <a:t>…………</a:t>
                </a:r>
              </a:p>
            </p:txBody>
          </p:sp>
          <p:sp>
            <p:nvSpPr>
              <p:cNvPr id="30" name="object 86">
                <a:extLst>
                  <a:ext uri="{FF2B5EF4-FFF2-40B4-BE49-F238E27FC236}">
                    <a16:creationId xmlns:a16="http://schemas.microsoft.com/office/drawing/2014/main" id="{2F2665D5-411F-43DB-BEB4-7C80ADCC36C4}"/>
                  </a:ext>
                </a:extLst>
              </p:cNvPr>
              <p:cNvSpPr txBox="1"/>
              <p:nvPr/>
            </p:nvSpPr>
            <p:spPr>
              <a:xfrm>
                <a:off x="1803065" y="852569"/>
                <a:ext cx="1147763" cy="733901"/>
              </a:xfrm>
              <a:prstGeom prst="rect">
                <a:avLst/>
              </a:prstGeom>
            </p:spPr>
            <p:txBody>
              <a:bodyPr vert="horz" wrap="square" lIns="0" tIns="0" rIns="0" bIns="0" rtlCol="0">
                <a:noAutofit/>
              </a:bodyPr>
              <a:lstStyle/>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Arial" panose="020B0604020202020204"/>
                  </a:rPr>
                  <a:t>体育</a:t>
                </a:r>
                <a:r>
                  <a:rPr sz="1200" dirty="0" err="1">
                    <a:latin typeface="微软雅黑" panose="020B0503020204020204" pitchFamily="34" charset="-122"/>
                    <a:ea typeface="微软雅黑" panose="020B0503020204020204" pitchFamily="34" charset="-122"/>
                    <a:cs typeface="Microsoft YaHei UI" panose="020B0503020204020204" charset="-122"/>
                  </a:rPr>
                  <a:t>管理单位</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lnSpc>
                    <a:spcPts val="1425"/>
                  </a:lnSpc>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场馆</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lnSpc>
                    <a:spcPts val="1425"/>
                  </a:lnSpc>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sz="1200" dirty="0">
                    <a:latin typeface="微软雅黑" panose="020B0503020204020204" pitchFamily="34" charset="-122"/>
                    <a:ea typeface="微软雅黑" panose="020B0503020204020204" pitchFamily="34" charset="-122"/>
                    <a:cs typeface="Microsoft YaHei UI" panose="020B0503020204020204" charset="-122"/>
                  </a:rPr>
                  <a:t>卫生、交通等</a:t>
                </a:r>
              </a:p>
              <a:p>
                <a:pPr marL="9525">
                  <a:lnSpc>
                    <a:spcPts val="1425"/>
                  </a:lnSpc>
                </a:pPr>
                <a:r>
                  <a:rPr sz="1200" dirty="0">
                    <a:latin typeface="微软雅黑" panose="020B0503020204020204" pitchFamily="34" charset="-122"/>
                    <a:ea typeface="微软雅黑" panose="020B0503020204020204" pitchFamily="34" charset="-122"/>
                    <a:cs typeface="Arial" panose="020B0604020202020204"/>
                  </a:rPr>
                  <a:t>•</a:t>
                </a:r>
              </a:p>
            </p:txBody>
          </p:sp>
          <p:sp>
            <p:nvSpPr>
              <p:cNvPr id="31" name="object 87">
                <a:extLst>
                  <a:ext uri="{FF2B5EF4-FFF2-40B4-BE49-F238E27FC236}">
                    <a16:creationId xmlns:a16="http://schemas.microsoft.com/office/drawing/2014/main" id="{0A94FF4F-CD7A-4106-A3CD-B3BE8829DB4B}"/>
                  </a:ext>
                </a:extLst>
              </p:cNvPr>
              <p:cNvSpPr txBox="1"/>
              <p:nvPr/>
            </p:nvSpPr>
            <p:spPr>
              <a:xfrm>
                <a:off x="1924739" y="1190809"/>
                <a:ext cx="628650" cy="183356"/>
              </a:xfrm>
              <a:prstGeom prst="rect">
                <a:avLst/>
              </a:prstGeom>
            </p:spPr>
            <p:txBody>
              <a:bodyPr vert="horz" wrap="square" lIns="0" tIns="0" rIns="0" bIns="0" rtlCol="0">
                <a:noAutofit/>
              </a:bodyPr>
              <a:lstStyle/>
              <a:p>
                <a:pPr marL="9525"/>
                <a:r>
                  <a:rPr sz="1200" dirty="0">
                    <a:latin typeface="微软雅黑" panose="020B0503020204020204" pitchFamily="34" charset="-122"/>
                    <a:ea typeface="微软雅黑" panose="020B0503020204020204" pitchFamily="34" charset="-122"/>
                    <a:cs typeface="宋体" panose="02010600030101010101" pitchFamily="2" charset="-122"/>
                  </a:rPr>
                  <a:t>…………</a:t>
                </a:r>
              </a:p>
            </p:txBody>
          </p:sp>
          <p:sp>
            <p:nvSpPr>
              <p:cNvPr id="35" name="object 88">
                <a:extLst>
                  <a:ext uri="{FF2B5EF4-FFF2-40B4-BE49-F238E27FC236}">
                    <a16:creationId xmlns:a16="http://schemas.microsoft.com/office/drawing/2014/main" id="{80B930EA-047D-4A40-AAE7-9C18614BA42D}"/>
                  </a:ext>
                </a:extLst>
              </p:cNvPr>
              <p:cNvSpPr txBox="1"/>
              <p:nvPr/>
            </p:nvSpPr>
            <p:spPr>
              <a:xfrm>
                <a:off x="3261227" y="1111552"/>
                <a:ext cx="323850" cy="192405"/>
              </a:xfrm>
              <a:prstGeom prst="rect">
                <a:avLst/>
              </a:prstGeom>
            </p:spPr>
            <p:txBody>
              <a:bodyPr vert="horz" wrap="square" lIns="0" tIns="0" rIns="0" bIns="0" rtlCol="0">
                <a:noAutofit/>
              </a:bodyPr>
              <a:lstStyle/>
              <a:p>
                <a:pPr marL="9525"/>
                <a:r>
                  <a:rPr sz="10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整合</a:t>
                </a:r>
              </a:p>
            </p:txBody>
          </p:sp>
          <p:sp>
            <p:nvSpPr>
              <p:cNvPr id="36" name="object 89">
                <a:extLst>
                  <a:ext uri="{FF2B5EF4-FFF2-40B4-BE49-F238E27FC236}">
                    <a16:creationId xmlns:a16="http://schemas.microsoft.com/office/drawing/2014/main" id="{EF805563-3A84-489E-ABEA-3B8F395A0A7E}"/>
                  </a:ext>
                </a:extLst>
              </p:cNvPr>
              <p:cNvSpPr txBox="1"/>
              <p:nvPr/>
            </p:nvSpPr>
            <p:spPr>
              <a:xfrm>
                <a:off x="5606565" y="1111552"/>
                <a:ext cx="323850" cy="192405"/>
              </a:xfrm>
              <a:prstGeom prst="rect">
                <a:avLst/>
              </a:prstGeom>
            </p:spPr>
            <p:txBody>
              <a:bodyPr vert="horz" wrap="square" lIns="0" tIns="0" rIns="0" bIns="0" rtlCol="0">
                <a:noAutofit/>
              </a:bodyPr>
              <a:lstStyle/>
              <a:p>
                <a:pPr marL="9525"/>
                <a:r>
                  <a:rPr sz="10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共享</a:t>
                </a:r>
              </a:p>
            </p:txBody>
          </p:sp>
          <p:sp>
            <p:nvSpPr>
              <p:cNvPr id="37" name="object 114">
                <a:extLst>
                  <a:ext uri="{FF2B5EF4-FFF2-40B4-BE49-F238E27FC236}">
                    <a16:creationId xmlns:a16="http://schemas.microsoft.com/office/drawing/2014/main" id="{87D4B5EE-6C93-4719-9C0B-BDCFF0B3C9D7}"/>
                  </a:ext>
                </a:extLst>
              </p:cNvPr>
              <p:cNvSpPr/>
              <p:nvPr/>
            </p:nvSpPr>
            <p:spPr>
              <a:xfrm>
                <a:off x="2446088" y="1751931"/>
                <a:ext cx="4643999" cy="1"/>
              </a:xfrm>
              <a:custGeom>
                <a:avLst/>
                <a:gdLst/>
                <a:ahLst/>
                <a:cxnLst/>
                <a:rect l="l" t="t" r="r" b="b"/>
                <a:pathLst>
                  <a:path w="6191998" h="1">
                    <a:moveTo>
                      <a:pt x="0" y="0"/>
                    </a:moveTo>
                    <a:lnTo>
                      <a:pt x="6191998" y="1"/>
                    </a:lnTo>
                  </a:path>
                </a:pathLst>
              </a:custGeom>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38" name="object 115">
                <a:extLst>
                  <a:ext uri="{FF2B5EF4-FFF2-40B4-BE49-F238E27FC236}">
                    <a16:creationId xmlns:a16="http://schemas.microsoft.com/office/drawing/2014/main" id="{20932DF5-2248-463D-B399-93789FCF3B00}"/>
                  </a:ext>
                </a:extLst>
              </p:cNvPr>
              <p:cNvSpPr/>
              <p:nvPr/>
            </p:nvSpPr>
            <p:spPr>
              <a:xfrm>
                <a:off x="2446088" y="1662968"/>
                <a:ext cx="252" cy="83946"/>
              </a:xfrm>
              <a:custGeom>
                <a:avLst/>
                <a:gdLst/>
                <a:ahLst/>
                <a:cxnLst/>
                <a:rect l="l" t="t" r="r" b="b"/>
                <a:pathLst>
                  <a:path w="336" h="111928">
                    <a:moveTo>
                      <a:pt x="336" y="0"/>
                    </a:moveTo>
                    <a:lnTo>
                      <a:pt x="0" y="111928"/>
                    </a:lnTo>
                  </a:path>
                </a:pathLst>
              </a:custGeom>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39" name="object 116">
                <a:extLst>
                  <a:ext uri="{FF2B5EF4-FFF2-40B4-BE49-F238E27FC236}">
                    <a16:creationId xmlns:a16="http://schemas.microsoft.com/office/drawing/2014/main" id="{064CB18D-9C2B-4168-AC2E-0554C2CD7E86}"/>
                  </a:ext>
                </a:extLst>
              </p:cNvPr>
              <p:cNvSpPr/>
              <p:nvPr/>
            </p:nvSpPr>
            <p:spPr>
              <a:xfrm>
                <a:off x="2417651" y="1643918"/>
                <a:ext cx="57150" cy="57236"/>
              </a:xfrm>
              <a:custGeom>
                <a:avLst/>
                <a:gdLst/>
                <a:ahLst/>
                <a:cxnLst/>
                <a:rect l="l" t="t" r="r" b="b"/>
                <a:pathLst>
                  <a:path w="76200" h="76314">
                    <a:moveTo>
                      <a:pt x="63538" y="50800"/>
                    </a:moveTo>
                    <a:lnTo>
                      <a:pt x="38176" y="50800"/>
                    </a:lnTo>
                    <a:lnTo>
                      <a:pt x="76200" y="76314"/>
                    </a:lnTo>
                    <a:lnTo>
                      <a:pt x="63538" y="50800"/>
                    </a:lnTo>
                    <a:close/>
                  </a:path>
                  <a:path w="76200" h="76314">
                    <a:moveTo>
                      <a:pt x="38328" y="0"/>
                    </a:moveTo>
                    <a:lnTo>
                      <a:pt x="0" y="76085"/>
                    </a:lnTo>
                    <a:lnTo>
                      <a:pt x="38176" y="50800"/>
                    </a:lnTo>
                    <a:lnTo>
                      <a:pt x="63538" y="50800"/>
                    </a:lnTo>
                    <a:lnTo>
                      <a:pt x="38328" y="0"/>
                    </a:lnTo>
                    <a:close/>
                  </a:path>
                </a:pathLst>
              </a:custGeom>
              <a:solidFill>
                <a:srgbClr val="000000"/>
              </a:solidFill>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40" name="object 117">
                <a:extLst>
                  <a:ext uri="{FF2B5EF4-FFF2-40B4-BE49-F238E27FC236}">
                    <a16:creationId xmlns:a16="http://schemas.microsoft.com/office/drawing/2014/main" id="{2C88E99B-2299-48F0-843B-60E38CD34D56}"/>
                  </a:ext>
                </a:extLst>
              </p:cNvPr>
              <p:cNvSpPr/>
              <p:nvPr/>
            </p:nvSpPr>
            <p:spPr>
              <a:xfrm>
                <a:off x="4586255" y="1662968"/>
                <a:ext cx="0" cy="142875"/>
              </a:xfrm>
              <a:custGeom>
                <a:avLst/>
                <a:gdLst/>
                <a:ahLst/>
                <a:cxnLst/>
                <a:rect l="l" t="t" r="r" b="b"/>
                <a:pathLst>
                  <a:path h="190500">
                    <a:moveTo>
                      <a:pt x="0" y="0"/>
                    </a:moveTo>
                    <a:lnTo>
                      <a:pt x="0" y="190500"/>
                    </a:lnTo>
                  </a:path>
                </a:pathLst>
              </a:custGeom>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41" name="object 118">
                <a:extLst>
                  <a:ext uri="{FF2B5EF4-FFF2-40B4-BE49-F238E27FC236}">
                    <a16:creationId xmlns:a16="http://schemas.microsoft.com/office/drawing/2014/main" id="{25DC5EBD-258F-4722-A929-4B96A450C53B}"/>
                  </a:ext>
                </a:extLst>
              </p:cNvPr>
              <p:cNvSpPr/>
              <p:nvPr/>
            </p:nvSpPr>
            <p:spPr>
              <a:xfrm>
                <a:off x="4557680" y="1643918"/>
                <a:ext cx="57150" cy="57150"/>
              </a:xfrm>
              <a:custGeom>
                <a:avLst/>
                <a:gdLst/>
                <a:ahLst/>
                <a:cxnLst/>
                <a:rect l="l" t="t" r="r" b="b"/>
                <a:pathLst>
                  <a:path w="76200" h="76200">
                    <a:moveTo>
                      <a:pt x="38100" y="0"/>
                    </a:moveTo>
                    <a:lnTo>
                      <a:pt x="0" y="76200"/>
                    </a:lnTo>
                    <a:lnTo>
                      <a:pt x="38100" y="50800"/>
                    </a:lnTo>
                    <a:lnTo>
                      <a:pt x="63500" y="50800"/>
                    </a:lnTo>
                    <a:lnTo>
                      <a:pt x="38100" y="0"/>
                    </a:lnTo>
                    <a:close/>
                  </a:path>
                  <a:path w="76200" h="76200">
                    <a:moveTo>
                      <a:pt x="63500" y="50800"/>
                    </a:moveTo>
                    <a:lnTo>
                      <a:pt x="38100" y="50800"/>
                    </a:lnTo>
                    <a:lnTo>
                      <a:pt x="76200" y="76200"/>
                    </a:lnTo>
                    <a:lnTo>
                      <a:pt x="63500" y="50800"/>
                    </a:lnTo>
                    <a:close/>
                  </a:path>
                </a:pathLst>
              </a:custGeom>
              <a:solidFill>
                <a:srgbClr val="000000"/>
              </a:solidFill>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42" name="object 119">
                <a:extLst>
                  <a:ext uri="{FF2B5EF4-FFF2-40B4-BE49-F238E27FC236}">
                    <a16:creationId xmlns:a16="http://schemas.microsoft.com/office/drawing/2014/main" id="{CEB58C00-0B43-4EEC-919B-1B21122CC055}"/>
                  </a:ext>
                </a:extLst>
              </p:cNvPr>
              <p:cNvSpPr/>
              <p:nvPr/>
            </p:nvSpPr>
            <p:spPr>
              <a:xfrm>
                <a:off x="7090294" y="1662968"/>
                <a:ext cx="0" cy="88701"/>
              </a:xfrm>
              <a:custGeom>
                <a:avLst/>
                <a:gdLst/>
                <a:ahLst/>
                <a:cxnLst/>
                <a:rect l="l" t="t" r="r" b="b"/>
                <a:pathLst>
                  <a:path h="118268">
                    <a:moveTo>
                      <a:pt x="0" y="0"/>
                    </a:moveTo>
                    <a:lnTo>
                      <a:pt x="0" y="118268"/>
                    </a:lnTo>
                  </a:path>
                </a:pathLst>
              </a:custGeom>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43" name="object 120">
                <a:extLst>
                  <a:ext uri="{FF2B5EF4-FFF2-40B4-BE49-F238E27FC236}">
                    <a16:creationId xmlns:a16="http://schemas.microsoft.com/office/drawing/2014/main" id="{9768E2C1-1331-4004-9F35-7E3B2C110F7C}"/>
                  </a:ext>
                </a:extLst>
              </p:cNvPr>
              <p:cNvSpPr/>
              <p:nvPr/>
            </p:nvSpPr>
            <p:spPr>
              <a:xfrm>
                <a:off x="7061720" y="1643918"/>
                <a:ext cx="57150" cy="57150"/>
              </a:xfrm>
              <a:custGeom>
                <a:avLst/>
                <a:gdLst/>
                <a:ahLst/>
                <a:cxnLst/>
                <a:rect l="l" t="t" r="r" b="b"/>
                <a:pathLst>
                  <a:path w="76200" h="76200">
                    <a:moveTo>
                      <a:pt x="38100" y="0"/>
                    </a:moveTo>
                    <a:lnTo>
                      <a:pt x="0" y="76200"/>
                    </a:lnTo>
                    <a:lnTo>
                      <a:pt x="38100" y="50800"/>
                    </a:lnTo>
                    <a:lnTo>
                      <a:pt x="63500" y="50800"/>
                    </a:lnTo>
                    <a:lnTo>
                      <a:pt x="38100" y="0"/>
                    </a:lnTo>
                    <a:close/>
                  </a:path>
                  <a:path w="76200" h="76200">
                    <a:moveTo>
                      <a:pt x="63500" y="50800"/>
                    </a:moveTo>
                    <a:lnTo>
                      <a:pt x="38100" y="50800"/>
                    </a:lnTo>
                    <a:lnTo>
                      <a:pt x="76200" y="76200"/>
                    </a:lnTo>
                    <a:lnTo>
                      <a:pt x="63500" y="50800"/>
                    </a:lnTo>
                    <a:close/>
                  </a:path>
                </a:pathLst>
              </a:custGeom>
              <a:solidFill>
                <a:srgbClr val="000000"/>
              </a:solidFill>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E28DD1D5-CFCA-470C-9657-3C9209954E18}"/>
                </a:ext>
              </a:extLst>
            </p:cNvPr>
            <p:cNvSpPr txBox="1"/>
            <p:nvPr/>
          </p:nvSpPr>
          <p:spPr>
            <a:xfrm>
              <a:off x="1718" y="2141"/>
              <a:ext cx="724" cy="2115"/>
            </a:xfrm>
            <a:prstGeom prst="rect">
              <a:avLst/>
            </a:prstGeom>
            <a:noFill/>
          </p:spPr>
          <p:txBody>
            <a:bodyPr vert="eaVert" wrap="square" rtlCol="0">
              <a:spAutoFit/>
            </a:bodyPr>
            <a:lstStyle/>
            <a:p>
              <a:r>
                <a:rPr lang="zh-CN" altLang="en-US">
                  <a:solidFill>
                    <a:schemeClr val="bg1"/>
                  </a:solidFill>
                </a:rPr>
                <a:t>政府资源</a:t>
              </a:r>
            </a:p>
          </p:txBody>
        </p:sp>
        <p:sp>
          <p:nvSpPr>
            <p:cNvPr id="14" name="文本框 13">
              <a:extLst>
                <a:ext uri="{FF2B5EF4-FFF2-40B4-BE49-F238E27FC236}">
                  <a16:creationId xmlns:a16="http://schemas.microsoft.com/office/drawing/2014/main" id="{A62D18E1-FF53-44ED-B598-45A7ED40EC83}"/>
                </a:ext>
              </a:extLst>
            </p:cNvPr>
            <p:cNvSpPr txBox="1"/>
            <p:nvPr/>
          </p:nvSpPr>
          <p:spPr>
            <a:xfrm>
              <a:off x="7755" y="2130"/>
              <a:ext cx="724" cy="2115"/>
            </a:xfrm>
            <a:prstGeom prst="rect">
              <a:avLst/>
            </a:prstGeom>
            <a:noFill/>
          </p:spPr>
          <p:txBody>
            <a:bodyPr vert="eaVert" wrap="square" rtlCol="0">
              <a:spAutoFit/>
            </a:bodyPr>
            <a:lstStyle/>
            <a:p>
              <a:r>
                <a:rPr lang="zh-CN" altLang="en-US">
                  <a:solidFill>
                    <a:schemeClr val="bg1"/>
                  </a:solidFill>
                </a:rPr>
                <a:t>社会资源</a:t>
              </a:r>
            </a:p>
          </p:txBody>
        </p:sp>
        <p:sp>
          <p:nvSpPr>
            <p:cNvPr id="15" name="文本框 14">
              <a:extLst>
                <a:ext uri="{FF2B5EF4-FFF2-40B4-BE49-F238E27FC236}">
                  <a16:creationId xmlns:a16="http://schemas.microsoft.com/office/drawing/2014/main" id="{D12AFECD-344F-4A8F-BFBB-E52D6D521799}"/>
                </a:ext>
              </a:extLst>
            </p:cNvPr>
            <p:cNvSpPr txBox="1"/>
            <p:nvPr/>
          </p:nvSpPr>
          <p:spPr>
            <a:xfrm>
              <a:off x="13749" y="2091"/>
              <a:ext cx="724" cy="2115"/>
            </a:xfrm>
            <a:prstGeom prst="rect">
              <a:avLst/>
            </a:prstGeom>
            <a:noFill/>
          </p:spPr>
          <p:txBody>
            <a:bodyPr vert="eaVert" wrap="square" rtlCol="0">
              <a:spAutoFit/>
            </a:bodyPr>
            <a:lstStyle/>
            <a:p>
              <a:r>
                <a:rPr lang="zh-CN" altLang="en-US">
                  <a:solidFill>
                    <a:schemeClr val="bg1"/>
                  </a:solidFill>
                </a:rPr>
                <a:t>商业资源</a:t>
              </a:r>
            </a:p>
          </p:txBody>
        </p:sp>
      </p:grpSp>
      <p:sp>
        <p:nvSpPr>
          <p:cNvPr id="44" name="左大括号 43">
            <a:extLst>
              <a:ext uri="{FF2B5EF4-FFF2-40B4-BE49-F238E27FC236}">
                <a16:creationId xmlns:a16="http://schemas.microsoft.com/office/drawing/2014/main" id="{99A59310-7646-420D-8C7C-1794BCC1EE0F}"/>
              </a:ext>
            </a:extLst>
          </p:cNvPr>
          <p:cNvSpPr/>
          <p:nvPr/>
        </p:nvSpPr>
        <p:spPr>
          <a:xfrm rot="16200000" flipV="1">
            <a:off x="6222365" y="-1144270"/>
            <a:ext cx="161925" cy="7614920"/>
          </a:xfrm>
          <a:prstGeom prst="leftBrace">
            <a:avLst>
              <a:gd name="adj1" fmla="val 8333"/>
              <a:gd name="adj2" fmla="val 53623"/>
            </a:avLst>
          </a:prstGeom>
          <a:ln w="25400">
            <a:solidFill>
              <a:srgbClr val="3D9CD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809F5B35-C0B2-4132-8FD3-16D7CC810E17}"/>
              </a:ext>
            </a:extLst>
          </p:cNvPr>
          <p:cNvGrpSpPr/>
          <p:nvPr/>
        </p:nvGrpSpPr>
        <p:grpSpPr>
          <a:xfrm>
            <a:off x="4619625" y="2773045"/>
            <a:ext cx="2652395" cy="2045335"/>
            <a:chOff x="5571" y="2683"/>
            <a:chExt cx="3338" cy="2532"/>
          </a:xfrm>
        </p:grpSpPr>
        <p:sp>
          <p:nvSpPr>
            <p:cNvPr id="46" name="object 9">
              <a:extLst>
                <a:ext uri="{FF2B5EF4-FFF2-40B4-BE49-F238E27FC236}">
                  <a16:creationId xmlns:a16="http://schemas.microsoft.com/office/drawing/2014/main" id="{41B30D90-598B-4F67-B6CB-8B5AA077F46B}"/>
                </a:ext>
              </a:extLst>
            </p:cNvPr>
            <p:cNvSpPr/>
            <p:nvPr/>
          </p:nvSpPr>
          <p:spPr>
            <a:xfrm>
              <a:off x="6050" y="3244"/>
              <a:ext cx="2381" cy="1411"/>
            </a:xfrm>
            <a:custGeom>
              <a:avLst/>
              <a:gdLst/>
              <a:ahLst/>
              <a:cxnLst/>
              <a:rect l="l" t="t" r="r" b="b"/>
              <a:pathLst>
                <a:path w="2016224" h="1194988">
                  <a:moveTo>
                    <a:pt x="0" y="0"/>
                  </a:moveTo>
                  <a:lnTo>
                    <a:pt x="2016224" y="0"/>
                  </a:lnTo>
                  <a:lnTo>
                    <a:pt x="2016224" y="1194988"/>
                  </a:lnTo>
                  <a:lnTo>
                    <a:pt x="0" y="1194988"/>
                  </a:lnTo>
                  <a:lnTo>
                    <a:pt x="0" y="0"/>
                  </a:lnTo>
                  <a:close/>
                </a:path>
              </a:pathLst>
            </a:custGeom>
            <a:solidFill>
              <a:srgbClr val="2C6FB0"/>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47" name="object 10">
              <a:extLst>
                <a:ext uri="{FF2B5EF4-FFF2-40B4-BE49-F238E27FC236}">
                  <a16:creationId xmlns:a16="http://schemas.microsoft.com/office/drawing/2014/main" id="{5B8B5500-08EB-44B5-A1C6-A053EFFDA363}"/>
                </a:ext>
              </a:extLst>
            </p:cNvPr>
            <p:cNvSpPr/>
            <p:nvPr/>
          </p:nvSpPr>
          <p:spPr>
            <a:xfrm>
              <a:off x="5571" y="3244"/>
              <a:ext cx="479" cy="1411"/>
            </a:xfrm>
            <a:custGeom>
              <a:avLst/>
              <a:gdLst/>
              <a:ahLst/>
              <a:cxnLst/>
              <a:rect l="l" t="t" r="r" b="b"/>
              <a:pathLst>
                <a:path w="405284" h="1194988">
                  <a:moveTo>
                    <a:pt x="0" y="0"/>
                  </a:moveTo>
                  <a:lnTo>
                    <a:pt x="405284" y="0"/>
                  </a:lnTo>
                  <a:lnTo>
                    <a:pt x="405284" y="1194988"/>
                  </a:lnTo>
                  <a:lnTo>
                    <a:pt x="0" y="1194988"/>
                  </a:lnTo>
                  <a:lnTo>
                    <a:pt x="0" y="0"/>
                  </a:lnTo>
                  <a:close/>
                </a:path>
              </a:pathLst>
            </a:custGeom>
            <a:solidFill>
              <a:schemeClr val="tx2">
                <a:lumMod val="60000"/>
                <a:lumOff val="40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48" name="object 13">
              <a:extLst>
                <a:ext uri="{FF2B5EF4-FFF2-40B4-BE49-F238E27FC236}">
                  <a16:creationId xmlns:a16="http://schemas.microsoft.com/office/drawing/2014/main" id="{38F3E005-93FB-4D81-A7C7-FA8A03EB06FF}"/>
                </a:ext>
              </a:extLst>
            </p:cNvPr>
            <p:cNvSpPr/>
            <p:nvPr/>
          </p:nvSpPr>
          <p:spPr>
            <a:xfrm>
              <a:off x="8431" y="3244"/>
              <a:ext cx="479" cy="1411"/>
            </a:xfrm>
            <a:custGeom>
              <a:avLst/>
              <a:gdLst/>
              <a:ahLst/>
              <a:cxnLst/>
              <a:rect l="l" t="t" r="r" b="b"/>
              <a:pathLst>
                <a:path w="405283" h="1194989">
                  <a:moveTo>
                    <a:pt x="0" y="0"/>
                  </a:moveTo>
                  <a:lnTo>
                    <a:pt x="405283" y="0"/>
                  </a:lnTo>
                  <a:lnTo>
                    <a:pt x="405283" y="1194989"/>
                  </a:lnTo>
                  <a:lnTo>
                    <a:pt x="0" y="1194989"/>
                  </a:lnTo>
                  <a:lnTo>
                    <a:pt x="0" y="0"/>
                  </a:lnTo>
                  <a:close/>
                </a:path>
              </a:pathLst>
            </a:custGeom>
            <a:solidFill>
              <a:schemeClr val="accent1"/>
            </a:solidFill>
            <a:ln w="9524">
              <a:no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49" name="object 14">
              <a:extLst>
                <a:ext uri="{FF2B5EF4-FFF2-40B4-BE49-F238E27FC236}">
                  <a16:creationId xmlns:a16="http://schemas.microsoft.com/office/drawing/2014/main" id="{396EDC7A-A7B9-4918-AC90-A4E07A5BFFD5}"/>
                </a:ext>
              </a:extLst>
            </p:cNvPr>
            <p:cNvSpPr/>
            <p:nvPr/>
          </p:nvSpPr>
          <p:spPr>
            <a:xfrm>
              <a:off x="5571" y="2683"/>
              <a:ext cx="3339" cy="561"/>
            </a:xfrm>
            <a:custGeom>
              <a:avLst/>
              <a:gdLst/>
              <a:ahLst/>
              <a:cxnLst/>
              <a:rect l="l" t="t" r="r" b="b"/>
              <a:pathLst>
                <a:path w="2826792" h="474908">
                  <a:moveTo>
                    <a:pt x="0" y="0"/>
                  </a:moveTo>
                  <a:lnTo>
                    <a:pt x="2826792" y="0"/>
                  </a:lnTo>
                  <a:lnTo>
                    <a:pt x="2826792" y="474908"/>
                  </a:lnTo>
                  <a:lnTo>
                    <a:pt x="0" y="474908"/>
                  </a:lnTo>
                  <a:lnTo>
                    <a:pt x="0" y="0"/>
                  </a:lnTo>
                  <a:close/>
                </a:path>
              </a:pathLst>
            </a:custGeom>
            <a:solidFill>
              <a:srgbClr val="79A64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50" name="object 16">
              <a:extLst>
                <a:ext uri="{FF2B5EF4-FFF2-40B4-BE49-F238E27FC236}">
                  <a16:creationId xmlns:a16="http://schemas.microsoft.com/office/drawing/2014/main" id="{B0E1A7FD-195C-4E0E-9876-4A69ACB2DC80}"/>
                </a:ext>
              </a:extLst>
            </p:cNvPr>
            <p:cNvSpPr/>
            <p:nvPr/>
          </p:nvSpPr>
          <p:spPr>
            <a:xfrm>
              <a:off x="5571" y="4655"/>
              <a:ext cx="3339" cy="561"/>
            </a:xfrm>
            <a:custGeom>
              <a:avLst/>
              <a:gdLst/>
              <a:ahLst/>
              <a:cxnLst/>
              <a:rect l="l" t="t" r="r" b="b"/>
              <a:pathLst>
                <a:path w="2826791" h="474910">
                  <a:moveTo>
                    <a:pt x="0" y="0"/>
                  </a:moveTo>
                  <a:lnTo>
                    <a:pt x="2826791" y="0"/>
                  </a:lnTo>
                  <a:lnTo>
                    <a:pt x="2826791" y="474910"/>
                  </a:lnTo>
                  <a:lnTo>
                    <a:pt x="0" y="474910"/>
                  </a:lnTo>
                  <a:lnTo>
                    <a:pt x="0" y="0"/>
                  </a:lnTo>
                  <a:close/>
                </a:path>
              </a:pathLst>
            </a:custGeom>
            <a:solidFill>
              <a:srgbClr val="EA5120"/>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51" name="object 90">
              <a:extLst>
                <a:ext uri="{FF2B5EF4-FFF2-40B4-BE49-F238E27FC236}">
                  <a16:creationId xmlns:a16="http://schemas.microsoft.com/office/drawing/2014/main" id="{AD32A3D6-EE2D-4405-8593-E7CE0C851F75}"/>
                </a:ext>
              </a:extLst>
            </p:cNvPr>
            <p:cNvSpPr txBox="1"/>
            <p:nvPr/>
          </p:nvSpPr>
          <p:spPr>
            <a:xfrm>
              <a:off x="6290" y="3558"/>
              <a:ext cx="1982" cy="967"/>
            </a:xfrm>
            <a:prstGeom prst="rect">
              <a:avLst/>
            </a:prstGeom>
          </p:spPr>
          <p:txBody>
            <a:bodyPr vert="horz" wrap="square" lIns="0" tIns="0" rIns="0" bIns="0" rtlCol="0">
              <a:noAutofit/>
            </a:bodyPr>
            <a:lstStyle/>
            <a:p>
              <a:pPr marL="9525" marR="9525" algn="ctr">
                <a:lnSpc>
                  <a:spcPct val="100000"/>
                </a:lnSpc>
              </a:pPr>
              <a:r>
                <a:rPr lang="zh-CN" altLang="en-US" sz="1350" b="1" dirty="0">
                  <a:solidFill>
                    <a:schemeClr val="bg1"/>
                  </a:solidFill>
                  <a:latin typeface="微软雅黑" panose="020B0503020204020204" pitchFamily="34" charset="-122"/>
                  <a:ea typeface="微软雅黑" panose="020B0503020204020204" pitchFamily="34" charset="-122"/>
                  <a:cs typeface="Microsoft JhengHei" panose="020B0604030504040204" charset="-120"/>
                </a:rPr>
                <a:t>先进数字体育智慧化建设</a:t>
              </a:r>
              <a:endParaRPr sz="1350" b="1" dirty="0">
                <a:solidFill>
                  <a:schemeClr val="bg1"/>
                </a:solidFill>
                <a:latin typeface="微软雅黑" panose="020B0503020204020204" pitchFamily="34" charset="-122"/>
                <a:ea typeface="微软雅黑" panose="020B0503020204020204" pitchFamily="34" charset="-122"/>
                <a:cs typeface="Microsoft JhengHei" panose="020B0604030504040204" charset="-120"/>
              </a:endParaRPr>
            </a:p>
          </p:txBody>
        </p:sp>
        <p:sp>
          <p:nvSpPr>
            <p:cNvPr id="52" name="object 91">
              <a:extLst>
                <a:ext uri="{FF2B5EF4-FFF2-40B4-BE49-F238E27FC236}">
                  <a16:creationId xmlns:a16="http://schemas.microsoft.com/office/drawing/2014/main" id="{B9FBD9AF-C7ED-4C02-9520-ACF225E9938A}"/>
                </a:ext>
              </a:extLst>
            </p:cNvPr>
            <p:cNvSpPr txBox="1"/>
            <p:nvPr/>
          </p:nvSpPr>
          <p:spPr>
            <a:xfrm>
              <a:off x="6777" y="2822"/>
              <a:ext cx="990" cy="303"/>
            </a:xfrm>
            <a:prstGeom prst="rect">
              <a:avLst/>
            </a:prstGeom>
          </p:spPr>
          <p:txBody>
            <a:bodyPr vert="horz" wrap="square" lIns="0" tIns="0" rIns="0" bIns="0" rtlCol="0">
              <a:noAutofit/>
            </a:bodyPr>
            <a:lstStyle/>
            <a:p>
              <a:pPr marL="9525"/>
              <a:r>
                <a:rPr sz="12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服务资源</a:t>
              </a:r>
            </a:p>
          </p:txBody>
        </p:sp>
        <p:sp>
          <p:nvSpPr>
            <p:cNvPr id="53" name="object 92">
              <a:extLst>
                <a:ext uri="{FF2B5EF4-FFF2-40B4-BE49-F238E27FC236}">
                  <a16:creationId xmlns:a16="http://schemas.microsoft.com/office/drawing/2014/main" id="{A93C44A5-BE52-4FD8-85FA-38E2D57901FF}"/>
                </a:ext>
              </a:extLst>
            </p:cNvPr>
            <p:cNvSpPr txBox="1"/>
            <p:nvPr/>
          </p:nvSpPr>
          <p:spPr>
            <a:xfrm>
              <a:off x="6770" y="4778"/>
              <a:ext cx="990" cy="303"/>
            </a:xfrm>
            <a:prstGeom prst="rect">
              <a:avLst/>
            </a:prstGeom>
          </p:spPr>
          <p:txBody>
            <a:bodyPr vert="horz" wrap="square" lIns="0" tIns="0" rIns="0" bIns="0" rtlCol="0">
              <a:noAutofit/>
            </a:bodyPr>
            <a:lstStyle/>
            <a:p>
              <a:pPr marL="9525"/>
              <a:r>
                <a:rPr sz="12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服务内容</a:t>
              </a:r>
            </a:p>
          </p:txBody>
        </p:sp>
        <p:sp>
          <p:nvSpPr>
            <p:cNvPr id="54" name="object 93">
              <a:extLst>
                <a:ext uri="{FF2B5EF4-FFF2-40B4-BE49-F238E27FC236}">
                  <a16:creationId xmlns:a16="http://schemas.microsoft.com/office/drawing/2014/main" id="{72A39D0C-3B18-43CC-95AC-7AC5C7527898}"/>
                </a:ext>
              </a:extLst>
            </p:cNvPr>
            <p:cNvSpPr txBox="1"/>
            <p:nvPr/>
          </p:nvSpPr>
          <p:spPr>
            <a:xfrm>
              <a:off x="5671" y="3449"/>
              <a:ext cx="270" cy="1146"/>
            </a:xfrm>
            <a:prstGeom prst="rect">
              <a:avLst/>
            </a:prstGeom>
          </p:spPr>
          <p:txBody>
            <a:bodyPr vert="horz" wrap="square" lIns="0" tIns="0" rIns="0" bIns="0" rtlCol="0">
              <a:noAutofit/>
            </a:bodyPr>
            <a:lstStyle/>
            <a:p>
              <a:pPr marL="9525" marR="9525" algn="just">
                <a:lnSpc>
                  <a:spcPts val="1425"/>
                </a:lnSpc>
              </a:pPr>
              <a:r>
                <a:rPr sz="12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服 务 主 体</a:t>
              </a:r>
            </a:p>
          </p:txBody>
        </p:sp>
        <p:sp>
          <p:nvSpPr>
            <p:cNvPr id="55" name="object 94">
              <a:extLst>
                <a:ext uri="{FF2B5EF4-FFF2-40B4-BE49-F238E27FC236}">
                  <a16:creationId xmlns:a16="http://schemas.microsoft.com/office/drawing/2014/main" id="{93F1CD6A-69C2-4CBC-B5FF-6099598BA23F}"/>
                </a:ext>
              </a:extLst>
            </p:cNvPr>
            <p:cNvSpPr txBox="1"/>
            <p:nvPr/>
          </p:nvSpPr>
          <p:spPr>
            <a:xfrm>
              <a:off x="8558" y="3379"/>
              <a:ext cx="270" cy="1146"/>
            </a:xfrm>
            <a:prstGeom prst="rect">
              <a:avLst/>
            </a:prstGeom>
          </p:spPr>
          <p:txBody>
            <a:bodyPr vert="horz" wrap="square" lIns="0" tIns="0" rIns="0" bIns="0" rtlCol="0">
              <a:noAutofit/>
            </a:bodyPr>
            <a:lstStyle/>
            <a:p>
              <a:pPr marL="9525" marR="9525" algn="just">
                <a:lnSpc>
                  <a:spcPts val="1425"/>
                </a:lnSpc>
              </a:pPr>
              <a:r>
                <a:rPr sz="12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服 务 方 式</a:t>
              </a:r>
            </a:p>
          </p:txBody>
        </p:sp>
      </p:grpSp>
      <p:grpSp>
        <p:nvGrpSpPr>
          <p:cNvPr id="56" name="组合 55">
            <a:extLst>
              <a:ext uri="{FF2B5EF4-FFF2-40B4-BE49-F238E27FC236}">
                <a16:creationId xmlns:a16="http://schemas.microsoft.com/office/drawing/2014/main" id="{AFC506FE-7037-4FD7-A8D6-71DB696AA7B1}"/>
              </a:ext>
            </a:extLst>
          </p:cNvPr>
          <p:cNvGrpSpPr/>
          <p:nvPr/>
        </p:nvGrpSpPr>
        <p:grpSpPr>
          <a:xfrm>
            <a:off x="1635125" y="2764790"/>
            <a:ext cx="2417445" cy="2098040"/>
            <a:chOff x="2122" y="2657"/>
            <a:chExt cx="2758" cy="2533"/>
          </a:xfrm>
        </p:grpSpPr>
        <p:pic>
          <p:nvPicPr>
            <p:cNvPr id="57" name="图片 56">
              <a:extLst>
                <a:ext uri="{FF2B5EF4-FFF2-40B4-BE49-F238E27FC236}">
                  <a16:creationId xmlns:a16="http://schemas.microsoft.com/office/drawing/2014/main" id="{DBCAC8EB-AA84-4332-9C8A-8FDCACDFE993}"/>
                </a:ext>
              </a:extLst>
            </p:cNvPr>
            <p:cNvPicPr>
              <a:picLocks noChangeAspect="1"/>
            </p:cNvPicPr>
            <p:nvPr/>
          </p:nvPicPr>
          <p:blipFill>
            <a:blip r:embed="rId4" cstate="print"/>
            <a:stretch>
              <a:fillRect/>
            </a:stretch>
          </p:blipFill>
          <p:spPr>
            <a:xfrm>
              <a:off x="2169" y="2657"/>
              <a:ext cx="733" cy="723"/>
            </a:xfrm>
            <a:prstGeom prst="rect">
              <a:avLst/>
            </a:prstGeom>
          </p:spPr>
        </p:pic>
        <p:sp>
          <p:nvSpPr>
            <p:cNvPr id="58" name="object 109">
              <a:extLst>
                <a:ext uri="{FF2B5EF4-FFF2-40B4-BE49-F238E27FC236}">
                  <a16:creationId xmlns:a16="http://schemas.microsoft.com/office/drawing/2014/main" id="{600F2349-5E39-4DE9-899A-AC730F6021EC}"/>
                </a:ext>
              </a:extLst>
            </p:cNvPr>
            <p:cNvSpPr txBox="1"/>
            <p:nvPr/>
          </p:nvSpPr>
          <p:spPr>
            <a:xfrm>
              <a:off x="3321" y="3007"/>
              <a:ext cx="450" cy="267"/>
            </a:xfrm>
            <a:prstGeom prst="rect">
              <a:avLst/>
            </a:prstGeom>
          </p:spPr>
          <p:txBody>
            <a:bodyPr vert="horz" wrap="square" lIns="0" tIns="0" rIns="0" bIns="0" rtlCol="0">
              <a:noAutofit/>
            </a:bodyPr>
            <a:lstStyle/>
            <a:p>
              <a:pPr marL="9525"/>
              <a:r>
                <a:rPr lang="zh-CN" altLang="en-US"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群众</a:t>
              </a:r>
            </a:p>
          </p:txBody>
        </p:sp>
        <p:sp>
          <p:nvSpPr>
            <p:cNvPr id="59" name="object 110">
              <a:extLst>
                <a:ext uri="{FF2B5EF4-FFF2-40B4-BE49-F238E27FC236}">
                  <a16:creationId xmlns:a16="http://schemas.microsoft.com/office/drawing/2014/main" id="{D49D1181-5747-45DD-9765-A7824FC3F1C0}"/>
                </a:ext>
              </a:extLst>
            </p:cNvPr>
            <p:cNvSpPr txBox="1"/>
            <p:nvPr/>
          </p:nvSpPr>
          <p:spPr>
            <a:xfrm>
              <a:off x="3309" y="4523"/>
              <a:ext cx="1221" cy="267"/>
            </a:xfrm>
            <a:prstGeom prst="rect">
              <a:avLst/>
            </a:prstGeom>
          </p:spPr>
          <p:txBody>
            <a:bodyPr vert="horz" wrap="square" lIns="0" tIns="0" rIns="0" bIns="0" rtlCol="0">
              <a:noAutofit/>
            </a:bodyPr>
            <a:lstStyle/>
            <a:p>
              <a:pPr marL="9525"/>
              <a:r>
                <a:rPr lang="zh-CN" altLang="en-US"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体育</a:t>
              </a:r>
              <a:r>
                <a:rPr sz="1200" b="1" dirty="0" err="1">
                  <a:solidFill>
                    <a:schemeClr val="tx1"/>
                  </a:solidFill>
                  <a:latin typeface="微软雅黑" panose="020B0503020204020204" pitchFamily="34" charset="-122"/>
                  <a:ea typeface="微软雅黑" panose="020B0503020204020204" pitchFamily="34" charset="-122"/>
                  <a:cs typeface="Microsoft YaHei UI" panose="020B0503020204020204" charset="-122"/>
                </a:rPr>
                <a:t>管理者</a:t>
              </a:r>
            </a:p>
          </p:txBody>
        </p:sp>
        <p:sp>
          <p:nvSpPr>
            <p:cNvPr id="60" name="object 111">
              <a:extLst>
                <a:ext uri="{FF2B5EF4-FFF2-40B4-BE49-F238E27FC236}">
                  <a16:creationId xmlns:a16="http://schemas.microsoft.com/office/drawing/2014/main" id="{16897E72-A51E-4A21-BBE6-3A03D665613D}"/>
                </a:ext>
              </a:extLst>
            </p:cNvPr>
            <p:cNvSpPr txBox="1"/>
            <p:nvPr/>
          </p:nvSpPr>
          <p:spPr>
            <a:xfrm>
              <a:off x="3350" y="3757"/>
              <a:ext cx="1531" cy="285"/>
            </a:xfrm>
            <a:prstGeom prst="rect">
              <a:avLst/>
            </a:prstGeom>
          </p:spPr>
          <p:txBody>
            <a:bodyPr vert="horz" wrap="square" lIns="0" tIns="0" rIns="0" bIns="0" rtlCol="0">
              <a:noAutofit/>
            </a:bodyPr>
            <a:lstStyle>
              <a:defPPr>
                <a:defRPr lang="zh-CN"/>
              </a:defPPr>
              <a:lvl1pPr marL="9525">
                <a:defRPr sz="1050" b="1">
                  <a:solidFill>
                    <a:schemeClr val="bg1"/>
                  </a:solidFill>
                  <a:latin typeface="微软雅黑" panose="020B0503020204020204" pitchFamily="34" charset="-122"/>
                  <a:ea typeface="微软雅黑" panose="020B0503020204020204" pitchFamily="34" charset="-122"/>
                  <a:cs typeface="Microsoft YaHei UI" panose="020B0503020204020204" charset="-122"/>
                </a:defRPr>
              </a:lvl1pPr>
            </a:lstStyle>
            <a:p>
              <a:r>
                <a:rPr lang="zh-CN" altLang="en-US" sz="1200" dirty="0">
                  <a:solidFill>
                    <a:schemeClr val="tx1"/>
                  </a:solidFill>
                </a:rPr>
                <a:t>全民健身中心</a:t>
              </a:r>
            </a:p>
          </p:txBody>
        </p:sp>
        <p:pic>
          <p:nvPicPr>
            <p:cNvPr id="61" name="图片 2" descr="www_tuweimei_comComp_19072103_sneBWMTkbEywOOZP3UmTPxtPLCbY1mPk.jpg">
              <a:extLst>
                <a:ext uri="{FF2B5EF4-FFF2-40B4-BE49-F238E27FC236}">
                  <a16:creationId xmlns:a16="http://schemas.microsoft.com/office/drawing/2014/main" id="{472C853F-F4A1-4F4F-99E6-F5E90F6FDB0C}"/>
                </a:ext>
              </a:extLst>
            </p:cNvPr>
            <p:cNvPicPr>
              <a:picLocks noGrp="1" noChangeAspect="1"/>
            </p:cNvPicPr>
            <p:nvPr isPhoto="1"/>
          </p:nvPicPr>
          <p:blipFill>
            <a:blip r:embed="rId5" cstate="print">
              <a:extLst>
                <a:ext uri="{28A0092B-C50C-407E-A947-70E740481C1C}">
                  <a14:useLocalDpi xmlns:a14="http://schemas.microsoft.com/office/drawing/2010/main" val="0"/>
                </a:ext>
              </a:extLst>
            </a:blip>
            <a:srcRect/>
            <a:stretch>
              <a:fillRect/>
            </a:stretch>
          </p:blipFill>
          <p:spPr bwMode="auto">
            <a:xfrm>
              <a:off x="2152" y="3642"/>
              <a:ext cx="762"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4" descr="购物.jpg">
              <a:extLst>
                <a:ext uri="{FF2B5EF4-FFF2-40B4-BE49-F238E27FC236}">
                  <a16:creationId xmlns:a16="http://schemas.microsoft.com/office/drawing/2014/main" id="{364A925C-E545-4016-8345-019179223786}"/>
                </a:ext>
              </a:extLst>
            </p:cNvPr>
            <p:cNvPicPr>
              <a:picLocks noGrp="1" noChangeAspect="1"/>
            </p:cNvPicPr>
            <p:nvPr isPhoto="1"/>
          </p:nvPicPr>
          <p:blipFill>
            <a:blip r:embed="rId6" cstate="print">
              <a:extLst>
                <a:ext uri="{28A0092B-C50C-407E-A947-70E740481C1C}">
                  <a14:useLocalDpi xmlns:a14="http://schemas.microsoft.com/office/drawing/2010/main" val="0"/>
                </a:ext>
              </a:extLst>
            </a:blip>
            <a:srcRect/>
            <a:stretch>
              <a:fillRect/>
            </a:stretch>
          </p:blipFill>
          <p:spPr bwMode="auto">
            <a:xfrm>
              <a:off x="2122" y="4552"/>
              <a:ext cx="781"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 name="组合 62">
            <a:extLst>
              <a:ext uri="{FF2B5EF4-FFF2-40B4-BE49-F238E27FC236}">
                <a16:creationId xmlns:a16="http://schemas.microsoft.com/office/drawing/2014/main" id="{A6C9197C-034B-4096-938B-E739DC7038FF}"/>
              </a:ext>
            </a:extLst>
          </p:cNvPr>
          <p:cNvGrpSpPr/>
          <p:nvPr/>
        </p:nvGrpSpPr>
        <p:grpSpPr>
          <a:xfrm>
            <a:off x="7968328" y="2729293"/>
            <a:ext cx="2819373" cy="2173332"/>
            <a:chOff x="9820" y="2609"/>
            <a:chExt cx="3125" cy="2609"/>
          </a:xfrm>
        </p:grpSpPr>
        <p:pic>
          <p:nvPicPr>
            <p:cNvPr id="64" name="Picture 12" descr="http://img.65book.com/pic/28040428/28110426t014b75929a9708a95d.jpg">
              <a:extLst>
                <a:ext uri="{FF2B5EF4-FFF2-40B4-BE49-F238E27FC236}">
                  <a16:creationId xmlns:a16="http://schemas.microsoft.com/office/drawing/2014/main" id="{A47D21A8-5D1F-4030-A79B-077185733F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27" y="3538"/>
              <a:ext cx="703" cy="703"/>
            </a:xfrm>
            <a:prstGeom prst="rect">
              <a:avLst/>
            </a:prstGeom>
            <a:noFill/>
            <a:extLst>
              <a:ext uri="{909E8E84-426E-40DD-AFC4-6F175D3DCCD1}">
                <a14:hiddenFill xmlns:a14="http://schemas.microsoft.com/office/drawing/2010/main">
                  <a:solidFill>
                    <a:srgbClr val="FFFFFF"/>
                  </a:solidFill>
                </a14:hiddenFill>
              </a:ext>
            </a:extLst>
          </p:spPr>
        </p:pic>
        <p:sp>
          <p:nvSpPr>
            <p:cNvPr id="65" name="object 102">
              <a:extLst>
                <a:ext uri="{FF2B5EF4-FFF2-40B4-BE49-F238E27FC236}">
                  <a16:creationId xmlns:a16="http://schemas.microsoft.com/office/drawing/2014/main" id="{6DEE58AA-ACE2-4647-BE19-B3B0B606E460}"/>
                </a:ext>
              </a:extLst>
            </p:cNvPr>
            <p:cNvSpPr txBox="1"/>
            <p:nvPr/>
          </p:nvSpPr>
          <p:spPr>
            <a:xfrm>
              <a:off x="10045" y="3246"/>
              <a:ext cx="390" cy="231"/>
            </a:xfrm>
            <a:prstGeom prst="rect">
              <a:avLst/>
            </a:prstGeom>
          </p:spPr>
          <p:txBody>
            <a:bodyPr vert="horz" wrap="square" lIns="0" tIns="0" rIns="0" bIns="0" rtlCol="0">
              <a:noAutofit/>
            </a:bodyPr>
            <a:lstStyle/>
            <a:p>
              <a:pPr marL="9525"/>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网站</a:t>
              </a:r>
            </a:p>
          </p:txBody>
        </p:sp>
        <p:sp>
          <p:nvSpPr>
            <p:cNvPr id="66" name="object 103">
              <a:extLst>
                <a:ext uri="{FF2B5EF4-FFF2-40B4-BE49-F238E27FC236}">
                  <a16:creationId xmlns:a16="http://schemas.microsoft.com/office/drawing/2014/main" id="{4D8586AB-8B10-4B6B-B722-B8056117E83E}"/>
                </a:ext>
              </a:extLst>
            </p:cNvPr>
            <p:cNvSpPr txBox="1"/>
            <p:nvPr/>
          </p:nvSpPr>
          <p:spPr>
            <a:xfrm>
              <a:off x="11665" y="3285"/>
              <a:ext cx="1047" cy="237"/>
            </a:xfrm>
            <a:prstGeom prst="rect">
              <a:avLst/>
            </a:prstGeom>
          </p:spPr>
          <p:txBody>
            <a:bodyPr vert="horz" wrap="square" lIns="0" tIns="0" rIns="0" bIns="0" rtlCol="0">
              <a:noAutofit/>
            </a:bodyPr>
            <a:lstStyle/>
            <a:p>
              <a:pPr marL="9525"/>
              <a:r>
                <a:rPr sz="1200" b="1" dirty="0" err="1">
                  <a:solidFill>
                    <a:schemeClr val="tx1"/>
                  </a:solidFill>
                  <a:latin typeface="微软雅黑" panose="020B0503020204020204" pitchFamily="34" charset="-122"/>
                  <a:ea typeface="微软雅黑" panose="020B0503020204020204" pitchFamily="34" charset="-122"/>
                  <a:cs typeface="Microsoft YaHei UI" panose="020B0503020204020204" charset="-122"/>
                </a:rPr>
                <a:t>移动</a:t>
              </a:r>
              <a:r>
                <a:rPr lang="en-US" sz="1200" b="1" dirty="0" err="1">
                  <a:solidFill>
                    <a:schemeClr val="tx1"/>
                  </a:solidFill>
                  <a:latin typeface="微软雅黑" panose="020B0503020204020204" pitchFamily="34" charset="-122"/>
                  <a:ea typeface="微软雅黑" panose="020B0503020204020204" pitchFamily="34" charset="-122"/>
                  <a:cs typeface="Microsoft YaHei UI" panose="020B0503020204020204" charset="-122"/>
                </a:rPr>
                <a:t>A</a:t>
              </a:r>
              <a:r>
                <a:rPr sz="1200" b="1" spc="-4" dirty="0" err="1">
                  <a:solidFill>
                    <a:schemeClr val="tx1"/>
                  </a:solidFill>
                  <a:latin typeface="微软雅黑" panose="020B0503020204020204" pitchFamily="34" charset="-122"/>
                  <a:ea typeface="微软雅黑" panose="020B0503020204020204" pitchFamily="34" charset="-122"/>
                  <a:cs typeface="Microsoft YaHei UI" panose="020B0503020204020204" charset="-122"/>
                </a:rPr>
                <a:t>PP</a:t>
              </a:r>
            </a:p>
          </p:txBody>
        </p:sp>
        <p:sp>
          <p:nvSpPr>
            <p:cNvPr id="67" name="object 104">
              <a:extLst>
                <a:ext uri="{FF2B5EF4-FFF2-40B4-BE49-F238E27FC236}">
                  <a16:creationId xmlns:a16="http://schemas.microsoft.com/office/drawing/2014/main" id="{AD10FDBB-4FD8-4171-B4CB-B812D7D11E53}"/>
                </a:ext>
              </a:extLst>
            </p:cNvPr>
            <p:cNvSpPr txBox="1"/>
            <p:nvPr/>
          </p:nvSpPr>
          <p:spPr>
            <a:xfrm>
              <a:off x="9919" y="4331"/>
              <a:ext cx="553" cy="236"/>
            </a:xfrm>
            <a:prstGeom prst="rect">
              <a:avLst/>
            </a:prstGeom>
          </p:spPr>
          <p:txBody>
            <a:bodyPr vert="horz" wrap="square" lIns="0" tIns="0" rIns="0" bIns="0" rtlCol="0">
              <a:noAutofit/>
            </a:bodyPr>
            <a:lstStyle/>
            <a:p>
              <a:pPr marL="9525"/>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热线</a:t>
              </a:r>
            </a:p>
          </p:txBody>
        </p:sp>
        <p:sp>
          <p:nvSpPr>
            <p:cNvPr id="68" name="object 105">
              <a:extLst>
                <a:ext uri="{FF2B5EF4-FFF2-40B4-BE49-F238E27FC236}">
                  <a16:creationId xmlns:a16="http://schemas.microsoft.com/office/drawing/2014/main" id="{19842B83-DD3E-49F7-95BF-2F05B236141E}"/>
                </a:ext>
              </a:extLst>
            </p:cNvPr>
            <p:cNvSpPr txBox="1"/>
            <p:nvPr/>
          </p:nvSpPr>
          <p:spPr>
            <a:xfrm>
              <a:off x="10624" y="4374"/>
              <a:ext cx="1106" cy="429"/>
            </a:xfrm>
            <a:prstGeom prst="rect">
              <a:avLst/>
            </a:prstGeom>
          </p:spPr>
          <p:txBody>
            <a:bodyPr vert="horz" wrap="square" lIns="0" tIns="0" rIns="0" bIns="0" rtlCol="0">
              <a:noAutofit/>
            </a:bodyPr>
            <a:lstStyle/>
            <a:p>
              <a:pPr marL="9525" marR="9525">
                <a:lnSpc>
                  <a:spcPts val="1050"/>
                </a:lnSpc>
              </a:pPr>
              <a:r>
                <a:rPr lang="zh-CN" altLang="en-US"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健身</a:t>
              </a:r>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服 务中心</a:t>
              </a:r>
            </a:p>
          </p:txBody>
        </p:sp>
        <p:sp>
          <p:nvSpPr>
            <p:cNvPr id="69" name="object 106">
              <a:extLst>
                <a:ext uri="{FF2B5EF4-FFF2-40B4-BE49-F238E27FC236}">
                  <a16:creationId xmlns:a16="http://schemas.microsoft.com/office/drawing/2014/main" id="{8AB51B05-2233-4762-9CC2-778D5353AE61}"/>
                </a:ext>
              </a:extLst>
            </p:cNvPr>
            <p:cNvSpPr txBox="1"/>
            <p:nvPr/>
          </p:nvSpPr>
          <p:spPr>
            <a:xfrm>
              <a:off x="11868" y="4374"/>
              <a:ext cx="1077" cy="429"/>
            </a:xfrm>
            <a:prstGeom prst="rect">
              <a:avLst/>
            </a:prstGeom>
          </p:spPr>
          <p:txBody>
            <a:bodyPr vert="horz" wrap="square" lIns="0" tIns="0" rIns="0" bIns="0" rtlCol="0">
              <a:noAutofit/>
            </a:bodyPr>
            <a:lstStyle/>
            <a:p>
              <a:pPr marL="9525" marR="9525">
                <a:lnSpc>
                  <a:spcPts val="1050"/>
                </a:lnSpc>
              </a:pPr>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物联网 终端</a:t>
              </a:r>
            </a:p>
          </p:txBody>
        </p:sp>
        <p:sp>
          <p:nvSpPr>
            <p:cNvPr id="70" name="object 107">
              <a:extLst>
                <a:ext uri="{FF2B5EF4-FFF2-40B4-BE49-F238E27FC236}">
                  <a16:creationId xmlns:a16="http://schemas.microsoft.com/office/drawing/2014/main" id="{CC0CB21B-AFF5-45C7-A4DB-BE7AD8914044}"/>
                </a:ext>
              </a:extLst>
            </p:cNvPr>
            <p:cNvSpPr txBox="1"/>
            <p:nvPr/>
          </p:nvSpPr>
          <p:spPr>
            <a:xfrm>
              <a:off x="10807" y="4828"/>
              <a:ext cx="691" cy="231"/>
            </a:xfrm>
            <a:prstGeom prst="rect">
              <a:avLst/>
            </a:prstGeom>
            <a:ln w="19050">
              <a:noFill/>
            </a:ln>
          </p:spPr>
          <p:txBody>
            <a:bodyPr vert="horz" wrap="square" lIns="0" tIns="0" rIns="0" bIns="0" rtlCol="0">
              <a:noAutofit/>
            </a:bodyPr>
            <a:lstStyle/>
            <a:p>
              <a:pPr marL="9525"/>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无线</a:t>
              </a:r>
              <a:r>
                <a:rPr sz="1200" b="1" spc="-4"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w</a:t>
              </a:r>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i</a:t>
              </a:r>
              <a:r>
                <a:rPr sz="1200" b="1" spc="-4"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fi</a:t>
              </a:r>
            </a:p>
          </p:txBody>
        </p:sp>
        <p:sp>
          <p:nvSpPr>
            <p:cNvPr id="71" name="object 108">
              <a:extLst>
                <a:ext uri="{FF2B5EF4-FFF2-40B4-BE49-F238E27FC236}">
                  <a16:creationId xmlns:a16="http://schemas.microsoft.com/office/drawing/2014/main" id="{10A227C7-A1A9-49C4-80B4-269AC0F05E61}"/>
                </a:ext>
              </a:extLst>
            </p:cNvPr>
            <p:cNvSpPr txBox="1"/>
            <p:nvPr/>
          </p:nvSpPr>
          <p:spPr>
            <a:xfrm>
              <a:off x="10895" y="3246"/>
              <a:ext cx="390" cy="231"/>
            </a:xfrm>
            <a:prstGeom prst="rect">
              <a:avLst/>
            </a:prstGeom>
          </p:spPr>
          <p:txBody>
            <a:bodyPr vert="horz" wrap="square" lIns="0" tIns="0" rIns="0" bIns="0" rtlCol="0">
              <a:noAutofit/>
            </a:bodyPr>
            <a:lstStyle/>
            <a:p>
              <a:pPr marL="9525"/>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短信</a:t>
              </a:r>
            </a:p>
          </p:txBody>
        </p:sp>
        <p:pic>
          <p:nvPicPr>
            <p:cNvPr id="72" name="Picture 4" descr="http://upload.chinaz.com/2014/0924/1411540927691.jpg">
              <a:extLst>
                <a:ext uri="{FF2B5EF4-FFF2-40B4-BE49-F238E27FC236}">
                  <a16:creationId xmlns:a16="http://schemas.microsoft.com/office/drawing/2014/main" id="{82D252B5-E27F-47AD-BDDD-57940D99FA8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807" y="2609"/>
              <a:ext cx="630" cy="60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http://www.i200.cn/document/media/img/products/ill-shortmsg-v2-2.png">
              <a:extLst>
                <a:ext uri="{FF2B5EF4-FFF2-40B4-BE49-F238E27FC236}">
                  <a16:creationId xmlns:a16="http://schemas.microsoft.com/office/drawing/2014/main" id="{6442BC18-7D5A-480C-B2A7-B1A6E8DF3ED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24" y="2639"/>
              <a:ext cx="876" cy="523"/>
            </a:xfrm>
            <a:prstGeom prst="rect">
              <a:avLst/>
            </a:prstGeom>
            <a:noFill/>
            <a:extLst>
              <a:ext uri="{909E8E84-426E-40DD-AFC4-6F175D3DCCD1}">
                <a14:hiddenFill xmlns:a14="http://schemas.microsoft.com/office/drawing/2010/main">
                  <a:solidFill>
                    <a:srgbClr val="FFFFFF"/>
                  </a:solidFill>
                </a14:hiddenFill>
              </a:ext>
            </a:extLst>
          </p:spPr>
        </p:pic>
        <p:pic>
          <p:nvPicPr>
            <p:cNvPr id="74" name="图片 73">
              <a:extLst>
                <a:ext uri="{FF2B5EF4-FFF2-40B4-BE49-F238E27FC236}">
                  <a16:creationId xmlns:a16="http://schemas.microsoft.com/office/drawing/2014/main" id="{1EE84199-2873-4481-A819-F3A68F2253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54" y="2695"/>
              <a:ext cx="518" cy="518"/>
            </a:xfrm>
            <a:prstGeom prst="rect">
              <a:avLst/>
            </a:prstGeom>
          </p:spPr>
        </p:pic>
        <p:pic>
          <p:nvPicPr>
            <p:cNvPr id="75" name="图片 2" descr="www.tuweimei.comComp_10056571_gOIRLoP2qFXlxUxioS74dMCF0YmFNUft.jpg">
              <a:extLst>
                <a:ext uri="{FF2B5EF4-FFF2-40B4-BE49-F238E27FC236}">
                  <a16:creationId xmlns:a16="http://schemas.microsoft.com/office/drawing/2014/main" id="{3C49458D-C546-4929-AFFF-2D7C83C0EC0F}"/>
                </a:ext>
              </a:extLst>
            </p:cNvPr>
            <p:cNvPicPr>
              <a:picLocks noGrp="1" noChangeAspect="1"/>
            </p:cNvPicPr>
            <p:nvPr isPhoto="1"/>
          </p:nvPicPr>
          <p:blipFill>
            <a:blip r:embed="rId11" cstate="print">
              <a:extLst>
                <a:ext uri="{28A0092B-C50C-407E-A947-70E740481C1C}">
                  <a14:useLocalDpi xmlns:a14="http://schemas.microsoft.com/office/drawing/2010/main" val="0"/>
                </a:ext>
              </a:extLst>
            </a:blip>
            <a:srcRect/>
            <a:stretch>
              <a:fillRect/>
            </a:stretch>
          </p:blipFill>
          <p:spPr bwMode="auto">
            <a:xfrm>
              <a:off x="10762" y="3534"/>
              <a:ext cx="837" cy="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6" descr="http://images.ofweek.com/Upload/News/2016-12/14/guorenxian/1481701770900007376.jpg">
              <a:extLst>
                <a:ext uri="{FF2B5EF4-FFF2-40B4-BE49-F238E27FC236}">
                  <a16:creationId xmlns:a16="http://schemas.microsoft.com/office/drawing/2014/main" id="{014C4B3E-604E-4DD4-AD42-AB643F012D2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807" y="3543"/>
              <a:ext cx="732" cy="68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8" descr="http://p9.qhmsg.com/t018d47e58a1f34f6fd.png">
              <a:extLst>
                <a:ext uri="{FF2B5EF4-FFF2-40B4-BE49-F238E27FC236}">
                  <a16:creationId xmlns:a16="http://schemas.microsoft.com/office/drawing/2014/main" id="{BBEE49F2-2D12-4C06-B07F-48EABE8F4AE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20" y="4676"/>
              <a:ext cx="738" cy="5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组合 77">
            <a:extLst>
              <a:ext uri="{FF2B5EF4-FFF2-40B4-BE49-F238E27FC236}">
                <a16:creationId xmlns:a16="http://schemas.microsoft.com/office/drawing/2014/main" id="{58227AA4-F926-4451-B98D-49728F35D55E}"/>
              </a:ext>
            </a:extLst>
          </p:cNvPr>
          <p:cNvGrpSpPr/>
          <p:nvPr/>
        </p:nvGrpSpPr>
        <p:grpSpPr>
          <a:xfrm>
            <a:off x="473075" y="5039995"/>
            <a:ext cx="1987550" cy="1670050"/>
            <a:chOff x="267682" y="3581623"/>
            <a:chExt cx="1079999" cy="1603464"/>
          </a:xfrm>
        </p:grpSpPr>
        <p:sp>
          <p:nvSpPr>
            <p:cNvPr id="79" name="object 18">
              <a:extLst>
                <a:ext uri="{FF2B5EF4-FFF2-40B4-BE49-F238E27FC236}">
                  <a16:creationId xmlns:a16="http://schemas.microsoft.com/office/drawing/2014/main" id="{DB6EF50E-B77B-48D8-8D48-C421DCD90FE8}"/>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0" name="object 19">
              <a:extLst>
                <a:ext uri="{FF2B5EF4-FFF2-40B4-BE49-F238E27FC236}">
                  <a16:creationId xmlns:a16="http://schemas.microsoft.com/office/drawing/2014/main" id="{81DCAEA9-54E8-452C-8CD4-14BEC9D01871}"/>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1" name="object 30">
              <a:extLst>
                <a:ext uri="{FF2B5EF4-FFF2-40B4-BE49-F238E27FC236}">
                  <a16:creationId xmlns:a16="http://schemas.microsoft.com/office/drawing/2014/main" id="{FB3803D4-D8D3-47BD-9391-E9A7ACE05DCE}"/>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2" name="object 31">
              <a:extLst>
                <a:ext uri="{FF2B5EF4-FFF2-40B4-BE49-F238E27FC236}">
                  <a16:creationId xmlns:a16="http://schemas.microsoft.com/office/drawing/2014/main" id="{13362AF3-6C77-448E-98AF-DB0FCF419A8E}"/>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3" name="object 60">
              <a:extLst>
                <a:ext uri="{FF2B5EF4-FFF2-40B4-BE49-F238E27FC236}">
                  <a16:creationId xmlns:a16="http://schemas.microsoft.com/office/drawing/2014/main" id="{BCCD5731-B263-42B5-B6F0-14458B1EC53A}"/>
                </a:ext>
              </a:extLst>
            </p:cNvPr>
            <p:cNvSpPr txBox="1"/>
            <p:nvPr/>
          </p:nvSpPr>
          <p:spPr>
            <a:xfrm>
              <a:off x="331130" y="3654073"/>
              <a:ext cx="983220" cy="192405"/>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rPr>
                <a:t>体质监测与运动处方类服务</a:t>
              </a:r>
              <a:endParaRPr sz="10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84" name="object 68">
              <a:extLst>
                <a:ext uri="{FF2B5EF4-FFF2-40B4-BE49-F238E27FC236}">
                  <a16:creationId xmlns:a16="http://schemas.microsoft.com/office/drawing/2014/main" id="{1565E710-A5DC-4CE2-A910-DC6D400D2586}"/>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rPr>
                <a:t>体质监测（全民健身中心</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场馆</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移动智慧体测站）</a:t>
              </a: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rPr>
                <a:t>健身指导</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运动处方</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自助健身知识库</a:t>
              </a: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rPr>
                <a:t>智慧健身体验中心</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rPr>
                <a:t>个人体质评估报告</a:t>
              </a:r>
            </a:p>
            <a:p>
              <a:pPr>
                <a:lnSpc>
                  <a:spcPct val="120000"/>
                </a:lnSpc>
                <a:defRPr/>
              </a:pPr>
              <a:endParaRPr lang="zh-CN" altLang="en-US" sz="1000" dirty="0">
                <a:latin typeface="微软雅黑" panose="020B0503020204020204" pitchFamily="34" charset="-122"/>
                <a:ea typeface="微软雅黑" panose="020B0503020204020204" pitchFamily="34" charset="-122"/>
              </a:endParaRPr>
            </a:p>
          </p:txBody>
        </p:sp>
      </p:grpSp>
      <p:grpSp>
        <p:nvGrpSpPr>
          <p:cNvPr id="85" name="组合 84">
            <a:extLst>
              <a:ext uri="{FF2B5EF4-FFF2-40B4-BE49-F238E27FC236}">
                <a16:creationId xmlns:a16="http://schemas.microsoft.com/office/drawing/2014/main" id="{7035AEC4-D7A3-4317-A1BE-1137A04E441B}"/>
              </a:ext>
            </a:extLst>
          </p:cNvPr>
          <p:cNvGrpSpPr/>
          <p:nvPr/>
        </p:nvGrpSpPr>
        <p:grpSpPr>
          <a:xfrm>
            <a:off x="2669540" y="5039995"/>
            <a:ext cx="1529080" cy="1670050"/>
            <a:chOff x="267682" y="3581623"/>
            <a:chExt cx="1079999" cy="1603464"/>
          </a:xfrm>
        </p:grpSpPr>
        <p:sp>
          <p:nvSpPr>
            <p:cNvPr id="86" name="object 18">
              <a:extLst>
                <a:ext uri="{FF2B5EF4-FFF2-40B4-BE49-F238E27FC236}">
                  <a16:creationId xmlns:a16="http://schemas.microsoft.com/office/drawing/2014/main" id="{E0ADB69B-2535-4D54-8EC2-29FDD2D42A16}"/>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7" name="object 19">
              <a:extLst>
                <a:ext uri="{FF2B5EF4-FFF2-40B4-BE49-F238E27FC236}">
                  <a16:creationId xmlns:a16="http://schemas.microsoft.com/office/drawing/2014/main" id="{56C457AD-FDE8-4BD2-A2DD-DE4880840977}"/>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8" name="object 30">
              <a:extLst>
                <a:ext uri="{FF2B5EF4-FFF2-40B4-BE49-F238E27FC236}">
                  <a16:creationId xmlns:a16="http://schemas.microsoft.com/office/drawing/2014/main" id="{66A730AC-1D35-4C89-BD3F-B975CF4794AA}"/>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9" name="object 31">
              <a:extLst>
                <a:ext uri="{FF2B5EF4-FFF2-40B4-BE49-F238E27FC236}">
                  <a16:creationId xmlns:a16="http://schemas.microsoft.com/office/drawing/2014/main" id="{6589B126-2F4D-4545-9EBF-C5F8F567C69F}"/>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90" name="object 60">
              <a:extLst>
                <a:ext uri="{FF2B5EF4-FFF2-40B4-BE49-F238E27FC236}">
                  <a16:creationId xmlns:a16="http://schemas.microsoft.com/office/drawing/2014/main" id="{642F8806-D626-47B9-9FB0-328DAD0A6D5F}"/>
                </a:ext>
              </a:extLst>
            </p:cNvPr>
            <p:cNvSpPr txBox="1"/>
            <p:nvPr/>
          </p:nvSpPr>
          <p:spPr>
            <a:xfrm>
              <a:off x="331130" y="3654073"/>
              <a:ext cx="983220" cy="192405"/>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sym typeface="+mn-ea"/>
                </a:rPr>
                <a:t>健身场馆类服务</a:t>
              </a:r>
              <a:endParaRPr lang="zh-CN" altLang="en-US" sz="800" b="1" dirty="0">
                <a:latin typeface="微软雅黑" panose="020B0503020204020204" pitchFamily="34" charset="-122"/>
                <a:ea typeface="微软雅黑" panose="020B0503020204020204" pitchFamily="34" charset="-122"/>
              </a:endParaRPr>
            </a:p>
            <a:p>
              <a:pPr marL="9525" algn="ctr"/>
              <a:endParaRPr sz="8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91" name="object 68">
              <a:extLst>
                <a:ext uri="{FF2B5EF4-FFF2-40B4-BE49-F238E27FC236}">
                  <a16:creationId xmlns:a16="http://schemas.microsoft.com/office/drawing/2014/main" id="{CF1DF093-E8C5-491C-83EE-D0F9AB8F1C31}"/>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场馆查询</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场馆预约</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市民健身数据采集</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票务服务</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社会健身场馆数据接入和综合评估</a:t>
              </a:r>
              <a:endParaRPr lang="en-US" altLang="zh-CN" sz="1000" dirty="0">
                <a:latin typeface="微软雅黑" panose="020B0503020204020204" pitchFamily="34" charset="-122"/>
                <a:ea typeface="微软雅黑" panose="020B0503020204020204" pitchFamily="34" charset="-122"/>
              </a:endParaRPr>
            </a:p>
            <a:p>
              <a:pPr>
                <a:lnSpc>
                  <a:spcPct val="120000"/>
                </a:lnSpc>
                <a:defRPr/>
              </a:pPr>
              <a:endParaRPr lang="zh-CN" altLang="en-US" sz="1000" dirty="0">
                <a:latin typeface="微软雅黑" panose="020B0503020204020204" pitchFamily="34" charset="-122"/>
                <a:ea typeface="微软雅黑" panose="020B0503020204020204" pitchFamily="34" charset="-122"/>
              </a:endParaRPr>
            </a:p>
          </p:txBody>
        </p:sp>
      </p:grpSp>
      <p:grpSp>
        <p:nvGrpSpPr>
          <p:cNvPr id="92" name="组合 91">
            <a:extLst>
              <a:ext uri="{FF2B5EF4-FFF2-40B4-BE49-F238E27FC236}">
                <a16:creationId xmlns:a16="http://schemas.microsoft.com/office/drawing/2014/main" id="{B75D71E1-C700-4460-80DC-6BFD1D001DF7}"/>
              </a:ext>
            </a:extLst>
          </p:cNvPr>
          <p:cNvGrpSpPr/>
          <p:nvPr/>
        </p:nvGrpSpPr>
        <p:grpSpPr>
          <a:xfrm>
            <a:off x="4407535" y="5039995"/>
            <a:ext cx="1667510" cy="1670050"/>
            <a:chOff x="257285" y="3581623"/>
            <a:chExt cx="1107358" cy="1603464"/>
          </a:xfrm>
        </p:grpSpPr>
        <p:sp>
          <p:nvSpPr>
            <p:cNvPr id="93" name="object 18">
              <a:extLst>
                <a:ext uri="{FF2B5EF4-FFF2-40B4-BE49-F238E27FC236}">
                  <a16:creationId xmlns:a16="http://schemas.microsoft.com/office/drawing/2014/main" id="{79361A16-15BD-4C1A-BCF7-5A4B104427FD}"/>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94" name="object 19">
              <a:extLst>
                <a:ext uri="{FF2B5EF4-FFF2-40B4-BE49-F238E27FC236}">
                  <a16:creationId xmlns:a16="http://schemas.microsoft.com/office/drawing/2014/main" id="{F5516F24-E3E2-40F2-BECA-0D2ECD9F59E5}"/>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95" name="object 30">
              <a:extLst>
                <a:ext uri="{FF2B5EF4-FFF2-40B4-BE49-F238E27FC236}">
                  <a16:creationId xmlns:a16="http://schemas.microsoft.com/office/drawing/2014/main" id="{7899BD02-330A-4019-8678-05787A3ABE5C}"/>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96" name="object 31">
              <a:extLst>
                <a:ext uri="{FF2B5EF4-FFF2-40B4-BE49-F238E27FC236}">
                  <a16:creationId xmlns:a16="http://schemas.microsoft.com/office/drawing/2014/main" id="{69556916-AF30-4307-9A1A-93D74B16C433}"/>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97" name="object 60">
              <a:extLst>
                <a:ext uri="{FF2B5EF4-FFF2-40B4-BE49-F238E27FC236}">
                  <a16:creationId xmlns:a16="http://schemas.microsoft.com/office/drawing/2014/main" id="{B8762827-9B92-47CF-8915-35BF72C282FC}"/>
                </a:ext>
              </a:extLst>
            </p:cNvPr>
            <p:cNvSpPr txBox="1"/>
            <p:nvPr/>
          </p:nvSpPr>
          <p:spPr>
            <a:xfrm>
              <a:off x="257285" y="3653565"/>
              <a:ext cx="1107358" cy="193269"/>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sym typeface="+mn-ea"/>
                </a:rPr>
                <a:t>社交</a:t>
              </a:r>
              <a:r>
                <a:rPr lang="en-US" altLang="zh-CN" sz="1000" b="1" dirty="0">
                  <a:latin typeface="微软雅黑" panose="020B0503020204020204" pitchFamily="34" charset="-122"/>
                  <a:ea typeface="微软雅黑" panose="020B0503020204020204" pitchFamily="34" charset="-122"/>
                  <a:sym typeface="+mn-ea"/>
                </a:rPr>
                <a:t>SNS</a:t>
              </a:r>
              <a:r>
                <a:rPr lang="zh-CN" altLang="en-US" sz="1000" b="1" dirty="0">
                  <a:latin typeface="微软雅黑" panose="020B0503020204020204" pitchFamily="34" charset="-122"/>
                  <a:ea typeface="微软雅黑" panose="020B0503020204020204" pitchFamily="34" charset="-122"/>
                  <a:sym typeface="+mn-ea"/>
                </a:rPr>
                <a:t>、赛事活动类服务</a:t>
              </a:r>
              <a:endParaRPr lang="zh-CN" altLang="en-US" sz="1000" b="1" dirty="0">
                <a:latin typeface="微软雅黑" panose="020B0503020204020204" pitchFamily="34" charset="-122"/>
                <a:ea typeface="微软雅黑" panose="020B0503020204020204" pitchFamily="34" charset="-122"/>
              </a:endParaRPr>
            </a:p>
            <a:p>
              <a:pPr marL="9525" algn="ctr"/>
              <a:endParaRPr lang="zh-CN" altLang="en-US" sz="800" b="1" dirty="0">
                <a:latin typeface="微软雅黑" panose="020B0503020204020204" pitchFamily="34" charset="-122"/>
                <a:ea typeface="微软雅黑" panose="020B0503020204020204" pitchFamily="34" charset="-122"/>
              </a:endParaRPr>
            </a:p>
            <a:p>
              <a:pPr marL="9525" algn="ctr"/>
              <a:endParaRPr sz="8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98" name="object 68">
              <a:extLst>
                <a:ext uri="{FF2B5EF4-FFF2-40B4-BE49-F238E27FC236}">
                  <a16:creationId xmlns:a16="http://schemas.microsoft.com/office/drawing/2014/main" id="{D17E7D76-9703-4DE5-BE7D-97C8EAE2788E}"/>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体育活动组织</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社交互动</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心得分享</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赛事组织活动</a:t>
              </a:r>
              <a:endParaRPr lang="en-US" altLang="zh-CN" sz="1000" dirty="0">
                <a:latin typeface="微软雅黑" panose="020B0503020204020204" pitchFamily="34" charset="-122"/>
                <a:ea typeface="微软雅黑" panose="020B0503020204020204" pitchFamily="34" charset="-122"/>
              </a:endParaRPr>
            </a:p>
            <a:p>
              <a:pPr>
                <a:lnSpc>
                  <a:spcPct val="120000"/>
                </a:lnSpc>
                <a:defRPr/>
              </a:pPr>
              <a:endParaRPr lang="zh-CN" altLang="en-US" sz="1000" dirty="0">
                <a:latin typeface="微软雅黑" panose="020B0503020204020204" pitchFamily="34" charset="-122"/>
                <a:ea typeface="微软雅黑" panose="020B0503020204020204" pitchFamily="34" charset="-122"/>
              </a:endParaRPr>
            </a:p>
          </p:txBody>
        </p:sp>
      </p:grpSp>
      <p:grpSp>
        <p:nvGrpSpPr>
          <p:cNvPr id="99" name="组合 98">
            <a:extLst>
              <a:ext uri="{FF2B5EF4-FFF2-40B4-BE49-F238E27FC236}">
                <a16:creationId xmlns:a16="http://schemas.microsoft.com/office/drawing/2014/main" id="{D9904F29-EF77-4BEB-AE1A-9688CE1DB5A0}"/>
              </a:ext>
            </a:extLst>
          </p:cNvPr>
          <p:cNvGrpSpPr/>
          <p:nvPr/>
        </p:nvGrpSpPr>
        <p:grpSpPr>
          <a:xfrm>
            <a:off x="6283960" y="5046345"/>
            <a:ext cx="1667510" cy="1670050"/>
            <a:chOff x="257285" y="3581623"/>
            <a:chExt cx="1107358" cy="1603464"/>
          </a:xfrm>
        </p:grpSpPr>
        <p:sp>
          <p:nvSpPr>
            <p:cNvPr id="100" name="object 18">
              <a:extLst>
                <a:ext uri="{FF2B5EF4-FFF2-40B4-BE49-F238E27FC236}">
                  <a16:creationId xmlns:a16="http://schemas.microsoft.com/office/drawing/2014/main" id="{069B1A72-8DD7-4CA5-BEDB-543B569957BE}"/>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1" name="object 19">
              <a:extLst>
                <a:ext uri="{FF2B5EF4-FFF2-40B4-BE49-F238E27FC236}">
                  <a16:creationId xmlns:a16="http://schemas.microsoft.com/office/drawing/2014/main" id="{A5DDCF22-6854-4E31-8D65-5F2B2F157F32}"/>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2" name="object 30">
              <a:extLst>
                <a:ext uri="{FF2B5EF4-FFF2-40B4-BE49-F238E27FC236}">
                  <a16:creationId xmlns:a16="http://schemas.microsoft.com/office/drawing/2014/main" id="{5262403E-2C7C-4E6E-983F-8615783B9863}"/>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3" name="object 31">
              <a:extLst>
                <a:ext uri="{FF2B5EF4-FFF2-40B4-BE49-F238E27FC236}">
                  <a16:creationId xmlns:a16="http://schemas.microsoft.com/office/drawing/2014/main" id="{58F8D920-B0C2-4ADA-9C5B-5D4AD757F861}"/>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4" name="object 60">
              <a:extLst>
                <a:ext uri="{FF2B5EF4-FFF2-40B4-BE49-F238E27FC236}">
                  <a16:creationId xmlns:a16="http://schemas.microsoft.com/office/drawing/2014/main" id="{C2A35C79-B7FB-46DF-9E32-781FD4324BE3}"/>
                </a:ext>
              </a:extLst>
            </p:cNvPr>
            <p:cNvSpPr txBox="1"/>
            <p:nvPr/>
          </p:nvSpPr>
          <p:spPr>
            <a:xfrm>
              <a:off x="257285" y="3653565"/>
              <a:ext cx="1107358" cy="193269"/>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sym typeface="+mn-ea"/>
                </a:rPr>
                <a:t>人群群体</a:t>
              </a:r>
              <a:r>
                <a:rPr sz="1000" b="1" dirty="0" err="1">
                  <a:latin typeface="微软雅黑" panose="020B0503020204020204" pitchFamily="34" charset="-122"/>
                  <a:ea typeface="微软雅黑" panose="020B0503020204020204" pitchFamily="34" charset="-122"/>
                  <a:sym typeface="+mn-ea"/>
                </a:rPr>
                <a:t>服务</a:t>
              </a:r>
              <a:endParaRPr sz="1000" b="1" dirty="0">
                <a:latin typeface="微软雅黑" panose="020B0503020204020204" pitchFamily="34" charset="-122"/>
                <a:ea typeface="微软雅黑" panose="020B0503020204020204" pitchFamily="34" charset="-122"/>
              </a:endParaRPr>
            </a:p>
            <a:p>
              <a:pPr marL="9525" algn="ctr"/>
              <a:endParaRPr lang="zh-CN" altLang="en-US" sz="1000" b="1" dirty="0">
                <a:latin typeface="微软雅黑" panose="020B0503020204020204" pitchFamily="34" charset="-122"/>
                <a:ea typeface="微软雅黑" panose="020B0503020204020204" pitchFamily="34" charset="-122"/>
              </a:endParaRPr>
            </a:p>
            <a:p>
              <a:pPr marL="9525" algn="ctr"/>
              <a:endParaRPr lang="zh-CN" altLang="en-US" sz="800" b="1" dirty="0">
                <a:latin typeface="微软雅黑" panose="020B0503020204020204" pitchFamily="34" charset="-122"/>
                <a:ea typeface="微软雅黑" panose="020B0503020204020204" pitchFamily="34" charset="-122"/>
              </a:endParaRPr>
            </a:p>
            <a:p>
              <a:pPr marL="9525" algn="ctr"/>
              <a:endParaRPr sz="8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105" name="object 68">
              <a:extLst>
                <a:ext uri="{FF2B5EF4-FFF2-40B4-BE49-F238E27FC236}">
                  <a16:creationId xmlns:a16="http://schemas.microsoft.com/office/drawing/2014/main" id="{F85D902F-DCEB-4FE3-8DAA-9617CF75A932}"/>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900" dirty="0">
                  <a:latin typeface="微软雅黑" panose="020B0503020204020204" pitchFamily="34" charset="-122"/>
                  <a:ea typeface="微软雅黑" panose="020B0503020204020204" pitchFamily="34" charset="-122"/>
                  <a:sym typeface="+mn-ea"/>
                </a:rPr>
                <a:t>青少年（社交、体质指导）</a:t>
              </a:r>
              <a:endParaRPr lang="zh-CN" altLang="en-US" sz="9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900" dirty="0">
                  <a:latin typeface="微软雅黑" panose="020B0503020204020204" pitchFamily="34" charset="-122"/>
                  <a:ea typeface="微软雅黑" panose="020B0503020204020204" pitchFamily="34" charset="-122"/>
                  <a:sym typeface="+mn-ea"/>
                </a:rPr>
                <a:t>儿童（亲子活动、体育培训学校）</a:t>
              </a:r>
              <a:endParaRPr lang="zh-CN" altLang="en-US" sz="9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900" dirty="0">
                  <a:latin typeface="微软雅黑" panose="020B0503020204020204" pitchFamily="34" charset="-122"/>
                  <a:ea typeface="微软雅黑" panose="020B0503020204020204" pitchFamily="34" charset="-122"/>
                  <a:sym typeface="+mn-ea"/>
                </a:rPr>
                <a:t>白领（体育处方、健身操）</a:t>
              </a:r>
              <a:endParaRPr lang="zh-CN" altLang="en-US" sz="9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900" dirty="0">
                  <a:latin typeface="微软雅黑" panose="020B0503020204020204" pitchFamily="34" charset="-122"/>
                  <a:ea typeface="微软雅黑" panose="020B0503020204020204" pitchFamily="34" charset="-122"/>
                  <a:sym typeface="+mn-ea"/>
                </a:rPr>
                <a:t>老年人（社区健身、公园健身、广场舞）</a:t>
              </a:r>
              <a:endParaRPr lang="zh-CN" altLang="en-US" sz="900" dirty="0">
                <a:latin typeface="微软雅黑" panose="020B0503020204020204" pitchFamily="34" charset="-122"/>
                <a:ea typeface="微软雅黑" panose="020B0503020204020204" pitchFamily="34" charset="-122"/>
              </a:endParaRPr>
            </a:p>
            <a:p>
              <a:pPr>
                <a:lnSpc>
                  <a:spcPct val="120000"/>
                </a:lnSpc>
                <a:defRPr/>
              </a:pPr>
              <a:endParaRPr lang="zh-CN" altLang="en-US" sz="900" dirty="0">
                <a:latin typeface="微软雅黑" panose="020B0503020204020204" pitchFamily="34" charset="-122"/>
                <a:ea typeface="微软雅黑" panose="020B0503020204020204" pitchFamily="34" charset="-122"/>
              </a:endParaRPr>
            </a:p>
          </p:txBody>
        </p:sp>
      </p:grpSp>
      <p:grpSp>
        <p:nvGrpSpPr>
          <p:cNvPr id="106" name="组合 105">
            <a:extLst>
              <a:ext uri="{FF2B5EF4-FFF2-40B4-BE49-F238E27FC236}">
                <a16:creationId xmlns:a16="http://schemas.microsoft.com/office/drawing/2014/main" id="{3D0E3EA8-FFBF-4AD2-BAC4-8D862B3EF3B0}"/>
              </a:ext>
            </a:extLst>
          </p:cNvPr>
          <p:cNvGrpSpPr/>
          <p:nvPr/>
        </p:nvGrpSpPr>
        <p:grpSpPr>
          <a:xfrm>
            <a:off x="8160385" y="5046345"/>
            <a:ext cx="1667510" cy="1670050"/>
            <a:chOff x="257285" y="3581623"/>
            <a:chExt cx="1107358" cy="1603464"/>
          </a:xfrm>
        </p:grpSpPr>
        <p:sp>
          <p:nvSpPr>
            <p:cNvPr id="107" name="object 18">
              <a:extLst>
                <a:ext uri="{FF2B5EF4-FFF2-40B4-BE49-F238E27FC236}">
                  <a16:creationId xmlns:a16="http://schemas.microsoft.com/office/drawing/2014/main" id="{B8C4D5CA-B15A-4254-91F0-347F16AF4907}"/>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8" name="object 19">
              <a:extLst>
                <a:ext uri="{FF2B5EF4-FFF2-40B4-BE49-F238E27FC236}">
                  <a16:creationId xmlns:a16="http://schemas.microsoft.com/office/drawing/2014/main" id="{51F459DF-467A-4E3B-B5EC-F2D1A1429B15}"/>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9" name="object 30">
              <a:extLst>
                <a:ext uri="{FF2B5EF4-FFF2-40B4-BE49-F238E27FC236}">
                  <a16:creationId xmlns:a16="http://schemas.microsoft.com/office/drawing/2014/main" id="{7388DF23-DCD9-43F6-B370-FE6C3E17D2FD}"/>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0" name="object 31">
              <a:extLst>
                <a:ext uri="{FF2B5EF4-FFF2-40B4-BE49-F238E27FC236}">
                  <a16:creationId xmlns:a16="http://schemas.microsoft.com/office/drawing/2014/main" id="{5C4A5419-241E-49EF-B5B8-C7CB425FF259}"/>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1" name="object 60">
              <a:extLst>
                <a:ext uri="{FF2B5EF4-FFF2-40B4-BE49-F238E27FC236}">
                  <a16:creationId xmlns:a16="http://schemas.microsoft.com/office/drawing/2014/main" id="{2CDA0ADA-811E-4AD7-ADD2-36653CF13CC7}"/>
                </a:ext>
              </a:extLst>
            </p:cNvPr>
            <p:cNvSpPr txBox="1"/>
            <p:nvPr/>
          </p:nvSpPr>
          <p:spPr>
            <a:xfrm>
              <a:off x="257285" y="3653565"/>
              <a:ext cx="1107358" cy="193269"/>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sym typeface="+mn-ea"/>
                </a:rPr>
                <a:t>数据整合与共享服务</a:t>
              </a:r>
              <a:endParaRPr lang="zh-CN" altLang="en-US" sz="1000" b="1" dirty="0">
                <a:latin typeface="微软雅黑" panose="020B0503020204020204" pitchFamily="34" charset="-122"/>
                <a:ea typeface="微软雅黑" panose="020B0503020204020204" pitchFamily="34" charset="-122"/>
              </a:endParaRPr>
            </a:p>
            <a:p>
              <a:pPr marL="9525" algn="ctr"/>
              <a:endParaRPr lang="zh-CN" altLang="en-US" sz="800" b="1" dirty="0">
                <a:latin typeface="微软雅黑" panose="020B0503020204020204" pitchFamily="34" charset="-122"/>
                <a:ea typeface="微软雅黑" panose="020B0503020204020204" pitchFamily="34" charset="-122"/>
              </a:endParaRPr>
            </a:p>
            <a:p>
              <a:pPr marL="9525" algn="ctr"/>
              <a:endParaRPr sz="8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112" name="object 68">
              <a:extLst>
                <a:ext uri="{FF2B5EF4-FFF2-40B4-BE49-F238E27FC236}">
                  <a16:creationId xmlns:a16="http://schemas.microsoft.com/office/drawing/2014/main" id="{690EE3B5-4EF5-4AA4-8397-9A833EEA2101}"/>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市民健身数据分析</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体质数据分析</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场馆利用分析</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第三方数据开放共享（卫生</a:t>
              </a:r>
              <a:r>
                <a:rPr lang="en-US" altLang="zh-CN" sz="1000" dirty="0">
                  <a:latin typeface="微软雅黑" panose="020B0503020204020204" pitchFamily="34" charset="-122"/>
                  <a:ea typeface="微软雅黑" panose="020B0503020204020204" pitchFamily="34" charset="-122"/>
                  <a:sym typeface="+mn-ea"/>
                </a:rPr>
                <a:t>/</a:t>
              </a:r>
              <a:r>
                <a:rPr lang="zh-CN" altLang="en-US" sz="1000" dirty="0">
                  <a:latin typeface="微软雅黑" panose="020B0503020204020204" pitchFamily="34" charset="-122"/>
                  <a:ea typeface="微软雅黑" panose="020B0503020204020204" pitchFamily="34" charset="-122"/>
                  <a:sym typeface="+mn-ea"/>
                </a:rPr>
                <a:t>医疗）</a:t>
              </a:r>
              <a:endParaRPr lang="zh-CN" altLang="en-US" sz="1000" dirty="0">
                <a:latin typeface="微软雅黑" panose="020B0503020204020204" pitchFamily="34" charset="-122"/>
                <a:ea typeface="微软雅黑" panose="020B0503020204020204" pitchFamily="34" charset="-122"/>
              </a:endParaRPr>
            </a:p>
            <a:p>
              <a:pPr>
                <a:lnSpc>
                  <a:spcPct val="120000"/>
                </a:lnSpc>
                <a:defRPr/>
              </a:pPr>
              <a:endParaRPr lang="zh-CN" altLang="en-US" sz="1000" dirty="0">
                <a:latin typeface="微软雅黑" panose="020B0503020204020204" pitchFamily="34" charset="-122"/>
                <a:ea typeface="微软雅黑" panose="020B0503020204020204" pitchFamily="34" charset="-122"/>
              </a:endParaRPr>
            </a:p>
          </p:txBody>
        </p:sp>
      </p:grpSp>
      <p:grpSp>
        <p:nvGrpSpPr>
          <p:cNvPr id="113" name="组合 112">
            <a:extLst>
              <a:ext uri="{FF2B5EF4-FFF2-40B4-BE49-F238E27FC236}">
                <a16:creationId xmlns:a16="http://schemas.microsoft.com/office/drawing/2014/main" id="{E6DAD7EB-A8F9-4A0B-B331-10C9E26E000B}"/>
              </a:ext>
            </a:extLst>
          </p:cNvPr>
          <p:cNvGrpSpPr/>
          <p:nvPr/>
        </p:nvGrpSpPr>
        <p:grpSpPr>
          <a:xfrm>
            <a:off x="10036810" y="5039995"/>
            <a:ext cx="1667510" cy="1670050"/>
            <a:chOff x="257285" y="3581623"/>
            <a:chExt cx="1107358" cy="1603464"/>
          </a:xfrm>
        </p:grpSpPr>
        <p:sp>
          <p:nvSpPr>
            <p:cNvPr id="114" name="object 18">
              <a:extLst>
                <a:ext uri="{FF2B5EF4-FFF2-40B4-BE49-F238E27FC236}">
                  <a16:creationId xmlns:a16="http://schemas.microsoft.com/office/drawing/2014/main" id="{3248F9A4-3931-4B68-9E16-C1DC08263139}"/>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5" name="object 19">
              <a:extLst>
                <a:ext uri="{FF2B5EF4-FFF2-40B4-BE49-F238E27FC236}">
                  <a16:creationId xmlns:a16="http://schemas.microsoft.com/office/drawing/2014/main" id="{7E79D1A3-2550-4C5C-A6FA-071D603D315E}"/>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6" name="object 30">
              <a:extLst>
                <a:ext uri="{FF2B5EF4-FFF2-40B4-BE49-F238E27FC236}">
                  <a16:creationId xmlns:a16="http://schemas.microsoft.com/office/drawing/2014/main" id="{A6FD8357-D1CA-4F89-BD47-4C31535C54E2}"/>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7" name="object 31">
              <a:extLst>
                <a:ext uri="{FF2B5EF4-FFF2-40B4-BE49-F238E27FC236}">
                  <a16:creationId xmlns:a16="http://schemas.microsoft.com/office/drawing/2014/main" id="{D32EC9C2-2E64-4A8F-8997-9AD74D2B692D}"/>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8" name="object 60">
              <a:extLst>
                <a:ext uri="{FF2B5EF4-FFF2-40B4-BE49-F238E27FC236}">
                  <a16:creationId xmlns:a16="http://schemas.microsoft.com/office/drawing/2014/main" id="{5A93BEE3-93C9-4F88-AE99-9AAB4AC80996}"/>
                </a:ext>
              </a:extLst>
            </p:cNvPr>
            <p:cNvSpPr txBox="1"/>
            <p:nvPr/>
          </p:nvSpPr>
          <p:spPr>
            <a:xfrm>
              <a:off x="257285" y="3653565"/>
              <a:ext cx="1107358" cy="193269"/>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sym typeface="+mn-ea"/>
                </a:rPr>
                <a:t>政府产业调配和指导</a:t>
              </a:r>
              <a:endParaRPr lang="zh-CN" altLang="en-US" sz="1000" b="1" dirty="0">
                <a:latin typeface="微软雅黑" panose="020B0503020204020204" pitchFamily="34" charset="-122"/>
                <a:ea typeface="微软雅黑" panose="020B0503020204020204" pitchFamily="34" charset="-122"/>
              </a:endParaRPr>
            </a:p>
            <a:p>
              <a:pPr marL="9525" algn="ctr"/>
              <a:endParaRPr lang="zh-CN" altLang="en-US" sz="800" b="1" dirty="0">
                <a:latin typeface="微软雅黑" panose="020B0503020204020204" pitchFamily="34" charset="-122"/>
                <a:ea typeface="微软雅黑" panose="020B0503020204020204" pitchFamily="34" charset="-122"/>
              </a:endParaRPr>
            </a:p>
            <a:p>
              <a:pPr marL="9525" algn="ctr"/>
              <a:endParaRPr sz="8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119" name="object 68">
              <a:extLst>
                <a:ext uri="{FF2B5EF4-FFF2-40B4-BE49-F238E27FC236}">
                  <a16:creationId xmlns:a16="http://schemas.microsoft.com/office/drawing/2014/main" id="{22ED6B25-4DAE-4425-818B-E17A8A2361D0}"/>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体育资源调配方案</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产业资源调配指导</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产业拉动（体育旅游）</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体育政策制定与决策依据</a:t>
              </a:r>
              <a:endParaRPr lang="en-US" altLang="zh-CN" sz="1000" dirty="0">
                <a:latin typeface="微软雅黑" panose="020B0503020204020204" pitchFamily="34" charset="-122"/>
                <a:ea typeface="微软雅黑" panose="020B0503020204020204" pitchFamily="34" charset="-122"/>
              </a:endParaRPr>
            </a:p>
            <a:p>
              <a:pPr>
                <a:lnSpc>
                  <a:spcPct val="120000"/>
                </a:lnSpc>
                <a:defRPr/>
              </a:pPr>
              <a:endParaRPr lang="zh-CN" altLang="en-US" sz="1000" dirty="0">
                <a:latin typeface="微软雅黑" panose="020B0503020204020204" pitchFamily="34" charset="-122"/>
                <a:ea typeface="微软雅黑" panose="020B0503020204020204" pitchFamily="34" charset="-122"/>
              </a:endParaRPr>
            </a:p>
          </p:txBody>
        </p:sp>
      </p:grpSp>
      <p:sp>
        <p:nvSpPr>
          <p:cNvPr id="120" name="左大括号 119">
            <a:extLst>
              <a:ext uri="{FF2B5EF4-FFF2-40B4-BE49-F238E27FC236}">
                <a16:creationId xmlns:a16="http://schemas.microsoft.com/office/drawing/2014/main" id="{89905959-48B2-43A5-8AEA-115F9660611D}"/>
              </a:ext>
            </a:extLst>
          </p:cNvPr>
          <p:cNvSpPr/>
          <p:nvPr/>
        </p:nvSpPr>
        <p:spPr>
          <a:xfrm>
            <a:off x="7691755" y="2684145"/>
            <a:ext cx="212725" cy="2149475"/>
          </a:xfrm>
          <a:prstGeom prst="leftBrace">
            <a:avLst/>
          </a:prstGeom>
          <a:ln w="19050">
            <a:solidFill>
              <a:srgbClr val="3D9CD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左大括号 120">
            <a:extLst>
              <a:ext uri="{FF2B5EF4-FFF2-40B4-BE49-F238E27FC236}">
                <a16:creationId xmlns:a16="http://schemas.microsoft.com/office/drawing/2014/main" id="{2926A1A0-B56B-41FC-88D6-3E895D39548E}"/>
              </a:ext>
            </a:extLst>
          </p:cNvPr>
          <p:cNvSpPr/>
          <p:nvPr/>
        </p:nvSpPr>
        <p:spPr>
          <a:xfrm flipH="1">
            <a:off x="4053205" y="2684145"/>
            <a:ext cx="212725" cy="2149475"/>
          </a:xfrm>
          <a:prstGeom prst="leftBrace">
            <a:avLst/>
          </a:prstGeom>
          <a:ln w="19050">
            <a:solidFill>
              <a:srgbClr val="3D9CD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7122428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720274" y="375591"/>
            <a:ext cx="2954655"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群众身边的体育科技</a:t>
            </a:r>
          </a:p>
        </p:txBody>
      </p:sp>
      <p:pic>
        <p:nvPicPr>
          <p:cNvPr id="8" name="图片 7">
            <a:extLst>
              <a:ext uri="{FF2B5EF4-FFF2-40B4-BE49-F238E27FC236}">
                <a16:creationId xmlns:a16="http://schemas.microsoft.com/office/drawing/2014/main" id="{8604A073-4855-438A-9FD6-9964B31CAA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242" y="1390649"/>
            <a:ext cx="4228208" cy="2459830"/>
          </a:xfrm>
          <a:prstGeom prst="rect">
            <a:avLst/>
          </a:prstGeom>
        </p:spPr>
      </p:pic>
      <p:sp>
        <p:nvSpPr>
          <p:cNvPr id="13" name="文本框 12">
            <a:extLst>
              <a:ext uri="{FF2B5EF4-FFF2-40B4-BE49-F238E27FC236}">
                <a16:creationId xmlns:a16="http://schemas.microsoft.com/office/drawing/2014/main" id="{13684CCD-B04D-40BB-9BB2-18E15A1B9756}"/>
              </a:ext>
            </a:extLst>
          </p:cNvPr>
          <p:cNvSpPr txBox="1"/>
          <p:nvPr/>
        </p:nvSpPr>
        <p:spPr>
          <a:xfrm>
            <a:off x="335868" y="4162702"/>
            <a:ext cx="4352955" cy="584775"/>
          </a:xfrm>
          <a:prstGeom prst="rect">
            <a:avLst/>
          </a:prstGeom>
          <a:noFill/>
        </p:spPr>
        <p:txBody>
          <a:bodyPr wrap="square">
            <a:spAutoFit/>
          </a:bodyPr>
          <a:lstStyle/>
          <a:p>
            <a:pPr algn="just"/>
            <a:r>
              <a:rPr lang="zh-CN" altLang="en-US" sz="1600" dirty="0">
                <a:solidFill>
                  <a:srgbClr val="23B294"/>
                </a:solidFill>
                <a:latin typeface="华文中宋" panose="02010600040101010101" pitchFamily="2" charset="-122"/>
                <a:ea typeface="华文中宋" panose="02010600040101010101" pitchFamily="2" charset="-122"/>
              </a:rPr>
              <a:t>跑吧智能</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为山东省济宁市嘉祥县提供的群众体育智慧平台，登上</a:t>
            </a:r>
            <a:r>
              <a:rPr lang="zh-CN" altLang="en-US" sz="1600" dirty="0">
                <a:solidFill>
                  <a:srgbClr val="298CC5"/>
                </a:solidFill>
                <a:latin typeface="华文中宋" panose="02010600040101010101" pitchFamily="2" charset="-122"/>
                <a:ea typeface="华文中宋" panose="02010600040101010101" pitchFamily="2" charset="-122"/>
              </a:rPr>
              <a:t>山东卫视“新闻联播”！</a:t>
            </a:r>
            <a:endParaRPr lang="zh-CN" altLang="en-US" sz="1600" dirty="0">
              <a:solidFill>
                <a:srgbClr val="298CC5"/>
              </a:solidFill>
            </a:endParaRPr>
          </a:p>
        </p:txBody>
      </p:sp>
      <p:sp>
        <p:nvSpPr>
          <p:cNvPr id="15" name="文本框 14">
            <a:extLst>
              <a:ext uri="{FF2B5EF4-FFF2-40B4-BE49-F238E27FC236}">
                <a16:creationId xmlns:a16="http://schemas.microsoft.com/office/drawing/2014/main" id="{516F8470-5ACD-4A89-A4DC-10B9096FBA59}"/>
              </a:ext>
            </a:extLst>
          </p:cNvPr>
          <p:cNvSpPr txBox="1"/>
          <p:nvPr/>
        </p:nvSpPr>
        <p:spPr>
          <a:xfrm>
            <a:off x="4963583" y="1181554"/>
            <a:ext cx="7023630" cy="4178644"/>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由 </a:t>
            </a:r>
            <a:r>
              <a:rPr lang="zh-CN" altLang="en-US" sz="2000" b="1" dirty="0">
                <a:solidFill>
                  <a:srgbClr val="23B294"/>
                </a:solidFill>
                <a:latin typeface="+mn-ea"/>
              </a:rPr>
              <a:t>跑吧智能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承建的各省级、地市级群众体育智慧化平台</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endParaRPr>
          </a:p>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为群众提供：</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endParaRPr>
          </a:p>
          <a:p>
            <a:pPr marL="285750" indent="-285750">
              <a:lnSpc>
                <a:spcPct val="200000"/>
              </a:lnSpc>
              <a:buFont typeface="Arial" panose="020B0604020202020204" pitchFamily="34" charset="0"/>
              <a:buChar char="•"/>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智慧化体测和指导报告            </a:t>
            </a:r>
            <a:r>
              <a:rPr lang="en-US" altLang="zh-CN" sz="2400" dirty="0">
                <a:solidFill>
                  <a:srgbClr val="298CC5"/>
                </a:solidFill>
                <a:latin typeface="优设标题黑" panose="00000500000000000000" pitchFamily="2" charset="-122"/>
                <a:ea typeface="优设标题黑" panose="00000500000000000000" pitchFamily="2" charset="-122"/>
              </a:rPr>
              <a:t>300,000+ </a:t>
            </a:r>
            <a:r>
              <a:rPr lang="zh-CN" altLang="en-US" sz="2400" dirty="0">
                <a:solidFill>
                  <a:srgbClr val="298CC5"/>
                </a:solidFill>
                <a:latin typeface="优设标题黑" panose="00000500000000000000" pitchFamily="2" charset="-122"/>
                <a:ea typeface="优设标题黑" panose="00000500000000000000" pitchFamily="2" charset="-122"/>
              </a:rPr>
              <a:t>人次</a:t>
            </a:r>
            <a:endParaRPr lang="en-US" altLang="zh-CN" sz="2400" dirty="0">
              <a:solidFill>
                <a:srgbClr val="298CC5"/>
              </a:solidFill>
              <a:latin typeface="优设标题黑" panose="00000500000000000000" pitchFamily="2" charset="-122"/>
              <a:ea typeface="优设标题黑" panose="00000500000000000000" pitchFamily="2" charset="-122"/>
            </a:endParaRPr>
          </a:p>
          <a:p>
            <a:pPr marL="285750" indent="-285750">
              <a:lnSpc>
                <a:spcPct val="200000"/>
              </a:lnSpc>
              <a:buFont typeface="Arial" panose="020B0604020202020204" pitchFamily="34" charset="0"/>
              <a:buChar char="•"/>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户外健身路径站点数据            </a:t>
            </a:r>
            <a:r>
              <a:rPr lang="en-US" altLang="zh-CN" sz="2400" dirty="0">
                <a:solidFill>
                  <a:srgbClr val="298CC5"/>
                </a:solidFill>
                <a:latin typeface="优设标题黑" panose="00000500000000000000" pitchFamily="2" charset="-122"/>
                <a:ea typeface="优设标题黑" panose="00000500000000000000" pitchFamily="2" charset="-122"/>
              </a:rPr>
              <a:t>100,000+ </a:t>
            </a:r>
            <a:r>
              <a:rPr lang="zh-CN" altLang="en-US" sz="2400" dirty="0">
                <a:solidFill>
                  <a:srgbClr val="298CC5"/>
                </a:solidFill>
                <a:latin typeface="优设标题黑" panose="00000500000000000000" pitchFamily="2" charset="-122"/>
                <a:ea typeface="优设标题黑" panose="00000500000000000000" pitchFamily="2" charset="-122"/>
              </a:rPr>
              <a:t>个</a:t>
            </a:r>
            <a:endParaRPr lang="en-US" altLang="zh-CN" sz="2400" dirty="0">
              <a:solidFill>
                <a:srgbClr val="298CC5"/>
              </a:solidFill>
              <a:latin typeface="优设标题黑" panose="00000500000000000000" pitchFamily="2" charset="-122"/>
              <a:ea typeface="优设标题黑" panose="00000500000000000000" pitchFamily="2" charset="-122"/>
            </a:endParaRPr>
          </a:p>
          <a:p>
            <a:pPr marL="285750" indent="-285750">
              <a:lnSpc>
                <a:spcPct val="200000"/>
              </a:lnSpc>
              <a:buFont typeface="Arial" panose="020B0604020202020204" pitchFamily="34" charset="0"/>
              <a:buChar char="•"/>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健身设施器材数据               </a:t>
            </a:r>
            <a:r>
              <a:rPr lang="en-US" altLang="zh-CN" sz="2400" dirty="0">
                <a:solidFill>
                  <a:srgbClr val="298CC5"/>
                </a:solidFill>
                <a:latin typeface="优设标题黑" panose="00000500000000000000" pitchFamily="2" charset="-122"/>
                <a:ea typeface="优设标题黑" panose="00000500000000000000" pitchFamily="2" charset="-122"/>
              </a:rPr>
              <a:t>1,065,000+ </a:t>
            </a:r>
            <a:r>
              <a:rPr lang="zh-CN" altLang="en-US" sz="2400" dirty="0">
                <a:solidFill>
                  <a:srgbClr val="298CC5"/>
                </a:solidFill>
                <a:latin typeface="优设标题黑" panose="00000500000000000000" pitchFamily="2" charset="-122"/>
                <a:ea typeface="优设标题黑" panose="00000500000000000000" pitchFamily="2" charset="-122"/>
              </a:rPr>
              <a:t>件</a:t>
            </a:r>
            <a:endParaRPr lang="en-US" altLang="zh-CN" sz="2400" dirty="0">
              <a:solidFill>
                <a:srgbClr val="298CC5"/>
              </a:solidFill>
              <a:latin typeface="优设标题黑" panose="00000500000000000000" pitchFamily="2" charset="-122"/>
              <a:ea typeface="优设标题黑" panose="00000500000000000000" pitchFamily="2" charset="-122"/>
            </a:endParaRPr>
          </a:p>
          <a:p>
            <a:pPr marL="285750" indent="-285750">
              <a:lnSpc>
                <a:spcPct val="200000"/>
              </a:lnSpc>
              <a:buFont typeface="Arial" panose="020B0604020202020204" pitchFamily="34" charset="0"/>
              <a:buChar char="•"/>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群众体质、运动监测数据     </a:t>
            </a:r>
            <a:r>
              <a:rPr lang="en-US" altLang="zh-CN" sz="2400" dirty="0">
                <a:solidFill>
                  <a:srgbClr val="298CC5"/>
                </a:solidFill>
                <a:latin typeface="优设标题黑" panose="00000500000000000000" pitchFamily="2" charset="-122"/>
                <a:ea typeface="优设标题黑" panose="00000500000000000000" pitchFamily="2" charset="-122"/>
              </a:rPr>
              <a:t>5,640,000+ </a:t>
            </a:r>
            <a:r>
              <a:rPr lang="zh-CN" altLang="en-US" sz="2400" dirty="0">
                <a:solidFill>
                  <a:srgbClr val="298CC5"/>
                </a:solidFill>
                <a:latin typeface="优设标题黑" panose="00000500000000000000" pitchFamily="2" charset="-122"/>
                <a:ea typeface="优设标题黑" panose="00000500000000000000" pitchFamily="2" charset="-122"/>
              </a:rPr>
              <a:t>条</a:t>
            </a:r>
            <a:endParaRPr lang="en-US" altLang="zh-CN" sz="2400" dirty="0">
              <a:solidFill>
                <a:srgbClr val="298CC5"/>
              </a:solidFill>
              <a:latin typeface="优设标题黑" panose="00000500000000000000" pitchFamily="2" charset="-122"/>
              <a:ea typeface="优设标题黑" panose="00000500000000000000" pitchFamily="2" charset="-122"/>
            </a:endParaRPr>
          </a:p>
        </p:txBody>
      </p:sp>
    </p:spTree>
    <p:custDataLst>
      <p:tags r:id="rId1"/>
    </p:custDataLst>
    <p:extLst>
      <p:ext uri="{BB962C8B-B14F-4D97-AF65-F5344CB8AC3E}">
        <p14:creationId xmlns:p14="http://schemas.microsoft.com/office/powerpoint/2010/main" val="1338539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720274" y="375591"/>
            <a:ext cx="2954655"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群众身边的体育科技</a:t>
            </a:r>
          </a:p>
        </p:txBody>
      </p:sp>
      <p:sp>
        <p:nvSpPr>
          <p:cNvPr id="9" name="TextBox 23">
            <a:extLst>
              <a:ext uri="{FF2B5EF4-FFF2-40B4-BE49-F238E27FC236}">
                <a16:creationId xmlns:a16="http://schemas.microsoft.com/office/drawing/2014/main" id="{033B16B5-3730-4AB2-8850-3A7C683CB873}"/>
              </a:ext>
            </a:extLst>
          </p:cNvPr>
          <p:cNvSpPr txBox="1"/>
          <p:nvPr/>
        </p:nvSpPr>
        <p:spPr>
          <a:xfrm>
            <a:off x="808564" y="1781929"/>
            <a:ext cx="7404823" cy="4374383"/>
          </a:xfrm>
          <a:prstGeom prst="rect">
            <a:avLst/>
          </a:prstGeom>
          <a:noFill/>
        </p:spPr>
        <p:txBody>
          <a:bodyPr wrap="square" lIns="128568" tIns="64284" rIns="128568" bIns="64284" rtlCol="0">
            <a:spAutoFit/>
          </a:bodyPr>
          <a:lstStyle/>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基于</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国民体质监测数据</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个人健身运动数据</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体育场馆、健身设施分布数据</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专家运动建议指导</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智慧健身体育资源、服务、体育协会数据</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体育赛事活动数据</a:t>
            </a:r>
            <a:endParaRPr lang="en-US" altLang="zh-CN" sz="2000"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sz="2000" b="1" dirty="0">
                <a:solidFill>
                  <a:schemeClr val="tx2"/>
                </a:solidFill>
                <a:latin typeface="华文中宋" panose="02010600040101010101" pitchFamily="2" charset="-122"/>
                <a:ea typeface="华文中宋" panose="02010600040101010101" pitchFamily="2" charset="-122"/>
                <a:sym typeface="+mn-ea"/>
              </a:rPr>
              <a:t>构建 </a:t>
            </a:r>
            <a:r>
              <a:rPr lang="zh-CN" altLang="en-US" sz="2400" b="1" dirty="0">
                <a:solidFill>
                  <a:srgbClr val="298CC5"/>
                </a:solidFill>
                <a:latin typeface="华文中宋" panose="02010600040101010101" pitchFamily="2" charset="-122"/>
                <a:ea typeface="华文中宋" panose="02010600040101010101" pitchFamily="2" charset="-122"/>
                <a:sym typeface="+mn-ea"/>
              </a:rPr>
              <a:t>全面的群众数字体育智慧化服务平台</a:t>
            </a:r>
            <a:endParaRPr lang="en-US" altLang="zh-CN" sz="2000" b="1" dirty="0">
              <a:solidFill>
                <a:srgbClr val="298CC5"/>
              </a:solidFill>
              <a:latin typeface="华文中宋" panose="02010600040101010101" pitchFamily="2" charset="-122"/>
              <a:ea typeface="华文中宋" panose="02010600040101010101" pitchFamily="2" charset="-122"/>
              <a:sym typeface="+mn-ea"/>
            </a:endParaRPr>
          </a:p>
          <a:p>
            <a:pPr>
              <a:lnSpc>
                <a:spcPct val="150000"/>
              </a:lnSpc>
            </a:pPr>
            <a:endParaRPr lang="en-US" altLang="zh-CN" sz="1600" dirty="0">
              <a:latin typeface="+mj-ea"/>
              <a:ea typeface="宋体" panose="02010600030101010101" pitchFamily="2" charset="-122"/>
              <a:sym typeface="+mn-ea"/>
            </a:endParaRPr>
          </a:p>
          <a:p>
            <a:pPr>
              <a:lnSpc>
                <a:spcPct val="150000"/>
              </a:lnSpc>
            </a:pPr>
            <a:endParaRPr lang="id-ID" altLang="zh-CN" sz="950" dirty="0">
              <a:latin typeface="方正黑体简体" panose="03000509000000000000" pitchFamily="2" charset="-122"/>
              <a:ea typeface="方正黑体简体" panose="03000509000000000000" pitchFamily="2" charset="-122"/>
            </a:endParaRPr>
          </a:p>
          <a:p>
            <a:pPr>
              <a:lnSpc>
                <a:spcPct val="150000"/>
              </a:lnSpc>
            </a:pPr>
            <a:endParaRPr lang="id-ID" sz="950" dirty="0">
              <a:latin typeface="方正黑体简体" panose="03000509000000000000" pitchFamily="2" charset="-122"/>
              <a:ea typeface="方正黑体简体" panose="03000509000000000000" pitchFamily="2" charset="-122"/>
            </a:endParaRPr>
          </a:p>
        </p:txBody>
      </p:sp>
      <p:sp>
        <p:nvSpPr>
          <p:cNvPr id="10" name="矩形 9">
            <a:extLst>
              <a:ext uri="{FF2B5EF4-FFF2-40B4-BE49-F238E27FC236}">
                <a16:creationId xmlns:a16="http://schemas.microsoft.com/office/drawing/2014/main" id="{B55EA7C5-D6CF-4C22-86DE-77B07CAC0DC4}"/>
              </a:ext>
            </a:extLst>
          </p:cNvPr>
          <p:cNvSpPr/>
          <p:nvPr/>
        </p:nvSpPr>
        <p:spPr>
          <a:xfrm>
            <a:off x="10749789" y="3083948"/>
            <a:ext cx="101242" cy="2936415"/>
          </a:xfrm>
          <a:prstGeom prst="rect">
            <a:avLst/>
          </a:prstGeom>
          <a:solidFill>
            <a:srgbClr val="79A641"/>
          </a:solidFill>
          <a:ln>
            <a:noFill/>
          </a:ln>
        </p:spPr>
        <p:style>
          <a:lnRef idx="2">
            <a:schemeClr val="accent1">
              <a:shade val="50000"/>
            </a:schemeClr>
          </a:lnRef>
          <a:fillRef idx="1">
            <a:schemeClr val="accent1"/>
          </a:fillRef>
          <a:effectRef idx="0">
            <a:schemeClr val="accent1"/>
          </a:effectRef>
          <a:fontRef idx="minor">
            <a:schemeClr val="lt1"/>
          </a:fontRef>
        </p:style>
        <p:txBody>
          <a:bodyPr lIns="128568" tIns="64284" rIns="128568" bIns="64284" rtlCol="0" anchor="ctr"/>
          <a:lstStyle/>
          <a:p>
            <a:pPr algn="ctr"/>
            <a:endParaRPr lang="zh-CN" altLang="en-US">
              <a:ea typeface="方正黑体简体" panose="03000509000000000000" pitchFamily="2" charset="-122"/>
            </a:endParaRPr>
          </a:p>
        </p:txBody>
      </p:sp>
      <p:pic>
        <p:nvPicPr>
          <p:cNvPr id="11" name="图片 10" descr="组 15 拷贝">
            <a:extLst>
              <a:ext uri="{FF2B5EF4-FFF2-40B4-BE49-F238E27FC236}">
                <a16:creationId xmlns:a16="http://schemas.microsoft.com/office/drawing/2014/main" id="{D7158B5F-3639-4EBB-BC10-00ABC098FECA}"/>
              </a:ext>
            </a:extLst>
          </p:cNvPr>
          <p:cNvPicPr>
            <a:picLocks noChangeAspect="1"/>
          </p:cNvPicPr>
          <p:nvPr/>
        </p:nvPicPr>
        <p:blipFill>
          <a:blip r:embed="rId4"/>
          <a:stretch>
            <a:fillRect/>
          </a:stretch>
        </p:blipFill>
        <p:spPr>
          <a:xfrm>
            <a:off x="8124825" y="1485900"/>
            <a:ext cx="2270760" cy="4534535"/>
          </a:xfrm>
          <a:prstGeom prst="rect">
            <a:avLst/>
          </a:prstGeom>
        </p:spPr>
      </p:pic>
    </p:spTree>
    <p:custDataLst>
      <p:tags r:id="rId1"/>
    </p:custDataLst>
    <p:extLst>
      <p:ext uri="{BB962C8B-B14F-4D97-AF65-F5344CB8AC3E}">
        <p14:creationId xmlns:p14="http://schemas.microsoft.com/office/powerpoint/2010/main" val="12759799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rgbClr val="2C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grpSp>
        <p:nvGrpSpPr>
          <p:cNvPr id="18" name="组合 17"/>
          <p:cNvGrpSpPr/>
          <p:nvPr/>
        </p:nvGrpSpPr>
        <p:grpSpPr>
          <a:xfrm>
            <a:off x="-391195" y="-1"/>
            <a:ext cx="1417774" cy="723901"/>
            <a:chOff x="-391195" y="-1"/>
            <a:chExt cx="1697596" cy="866775"/>
          </a:xfrm>
        </p:grpSpPr>
        <p:sp>
          <p:nvSpPr>
            <p:cNvPr id="19" name="任意多边形 1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sp>
          <p:nvSpPr>
            <p:cNvPr id="20" name="任意多边形 19"/>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sp>
          <p:nvSpPr>
            <p:cNvPr id="21" name="任意多边形 20"/>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sp>
          <p:nvSpPr>
            <p:cNvPr id="23" name="任意多边形 22"/>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sp>
          <p:nvSpPr>
            <p:cNvPr id="25" name="任意多边形 24"/>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sp>
          <p:nvSpPr>
            <p:cNvPr id="27" name="任意多边形 26"/>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grpSp>
      <p:cxnSp>
        <p:nvCxnSpPr>
          <p:cNvPr id="29" name="直接连接符 28"/>
          <p:cNvCxnSpPr/>
          <p:nvPr/>
        </p:nvCxnSpPr>
        <p:spPr>
          <a:xfrm>
            <a:off x="1026579" y="549329"/>
            <a:ext cx="11165421" cy="0"/>
          </a:xfrm>
          <a:prstGeom prst="line">
            <a:avLst/>
          </a:prstGeom>
          <a:ln w="28575">
            <a:solidFill>
              <a:srgbClr val="3D9CD0"/>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B6642892-E4FF-40E0-AD39-2039A1B29C3D}"/>
              </a:ext>
            </a:extLst>
          </p:cNvPr>
          <p:cNvPicPr>
            <a:picLocks noChangeAspect="1"/>
          </p:cNvPicPr>
          <p:nvPr/>
        </p:nvPicPr>
        <p:blipFill>
          <a:blip r:embed="rId3"/>
          <a:stretch>
            <a:fillRect/>
          </a:stretch>
        </p:blipFill>
        <p:spPr>
          <a:xfrm>
            <a:off x="-134021" y="-1"/>
            <a:ext cx="12326021" cy="6844094"/>
          </a:xfrm>
          <a:prstGeom prst="rect">
            <a:avLst/>
          </a:prstGeom>
        </p:spPr>
      </p:pic>
    </p:spTree>
  </p:cSld>
  <p:clrMapOvr>
    <a:masterClrMapping/>
  </p:clrMapOvr>
  <p:transition spd="slow" advClick="0" advTm="3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五边形 5">
            <a:extLst>
              <a:ext uri="{FF2B5EF4-FFF2-40B4-BE49-F238E27FC236}">
                <a16:creationId xmlns:a16="http://schemas.microsoft.com/office/drawing/2014/main" id="{B4CFF7B7-E859-4ABB-9DD4-7F625D6B0608}"/>
              </a:ext>
            </a:extLst>
          </p:cNvPr>
          <p:cNvSpPr/>
          <p:nvPr/>
        </p:nvSpPr>
        <p:spPr>
          <a:xfrm>
            <a:off x="1210201" y="1988508"/>
            <a:ext cx="1008000" cy="360000"/>
          </a:xfrm>
          <a:prstGeom prst="homePlate">
            <a:avLst/>
          </a:prstGeom>
          <a:solidFill>
            <a:srgbClr val="2E6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简介</a:t>
            </a:r>
          </a:p>
        </p:txBody>
      </p:sp>
      <p:sp>
        <p:nvSpPr>
          <p:cNvPr id="16" name="五边形 5">
            <a:extLst>
              <a:ext uri="{FF2B5EF4-FFF2-40B4-BE49-F238E27FC236}">
                <a16:creationId xmlns:a16="http://schemas.microsoft.com/office/drawing/2014/main" id="{16429C50-9858-4257-B4BE-5EAEAD61FCBE}"/>
              </a:ext>
            </a:extLst>
          </p:cNvPr>
          <p:cNvSpPr/>
          <p:nvPr/>
        </p:nvSpPr>
        <p:spPr>
          <a:xfrm>
            <a:off x="4892822" y="1989619"/>
            <a:ext cx="1008000" cy="360000"/>
          </a:xfrm>
          <a:prstGeom prst="homePlate">
            <a:avLst/>
          </a:prstGeom>
          <a:solidFill>
            <a:srgbClr val="2E6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主营业务</a:t>
            </a:r>
          </a:p>
        </p:txBody>
      </p:sp>
      <p:sp>
        <p:nvSpPr>
          <p:cNvPr id="18" name="五边形 5">
            <a:extLst>
              <a:ext uri="{FF2B5EF4-FFF2-40B4-BE49-F238E27FC236}">
                <a16:creationId xmlns:a16="http://schemas.microsoft.com/office/drawing/2014/main" id="{1AC11943-DAC0-4083-AF4B-5EB7BC5AF391}"/>
              </a:ext>
            </a:extLst>
          </p:cNvPr>
          <p:cNvSpPr/>
          <p:nvPr/>
        </p:nvSpPr>
        <p:spPr>
          <a:xfrm>
            <a:off x="1213851" y="3923874"/>
            <a:ext cx="1008000" cy="360000"/>
          </a:xfrm>
          <a:prstGeom prst="homePlate">
            <a:avLst/>
          </a:prstGeom>
          <a:solidFill>
            <a:srgbClr val="2E6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运营情况</a:t>
            </a:r>
          </a:p>
        </p:txBody>
      </p:sp>
      <p:sp>
        <p:nvSpPr>
          <p:cNvPr id="21" name="文本框 20">
            <a:extLst>
              <a:ext uri="{FF2B5EF4-FFF2-40B4-BE49-F238E27FC236}">
                <a16:creationId xmlns:a16="http://schemas.microsoft.com/office/drawing/2014/main" id="{53B57DE0-AC53-4AF2-A1E8-FDD07063113C}"/>
              </a:ext>
            </a:extLst>
          </p:cNvPr>
          <p:cNvSpPr txBox="1"/>
          <p:nvPr/>
        </p:nvSpPr>
        <p:spPr>
          <a:xfrm>
            <a:off x="1152306" y="2551922"/>
            <a:ext cx="3017127" cy="98847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zh-CN" sz="1000" dirty="0">
                <a:solidFill>
                  <a:schemeClr val="tx1">
                    <a:lumMod val="50000"/>
                    <a:lumOff val="50000"/>
                  </a:schemeClr>
                </a:solidFill>
                <a:latin typeface="+mn-ea"/>
                <a:sym typeface="Times New Roman" panose="02020603050405020304"/>
              </a:rPr>
              <a:t>2016</a:t>
            </a:r>
            <a:r>
              <a:rPr lang="zh-CN" altLang="en-US" sz="1000" dirty="0">
                <a:solidFill>
                  <a:schemeClr val="tx1">
                    <a:lumMod val="50000"/>
                    <a:lumOff val="50000"/>
                  </a:schemeClr>
                </a:solidFill>
                <a:latin typeface="+mn-ea"/>
                <a:sym typeface="Times New Roman" panose="02020603050405020304"/>
              </a:rPr>
              <a:t>年</a:t>
            </a:r>
            <a:r>
              <a:rPr lang="en-US" altLang="zh-CN" sz="1000" dirty="0">
                <a:solidFill>
                  <a:schemeClr val="tx1">
                    <a:lumMod val="50000"/>
                    <a:lumOff val="50000"/>
                  </a:schemeClr>
                </a:solidFill>
                <a:latin typeface="+mn-ea"/>
                <a:sym typeface="Times New Roman" panose="02020603050405020304"/>
              </a:rPr>
              <a:t>11</a:t>
            </a:r>
            <a:r>
              <a:rPr lang="zh-CN" altLang="en-US" sz="1000" dirty="0">
                <a:solidFill>
                  <a:schemeClr val="tx1">
                    <a:lumMod val="50000"/>
                    <a:lumOff val="50000"/>
                  </a:schemeClr>
                </a:solidFill>
                <a:latin typeface="+mn-ea"/>
                <a:sym typeface="Times New Roman" panose="02020603050405020304"/>
              </a:rPr>
              <a:t>月成立于无锡，</a:t>
            </a:r>
            <a:r>
              <a:rPr lang="zh-CN" altLang="en-US" sz="1000" dirty="0">
                <a:solidFill>
                  <a:schemeClr val="tx1">
                    <a:lumMod val="50000"/>
                    <a:lumOff val="50000"/>
                  </a:schemeClr>
                </a:solidFill>
                <a:latin typeface="+mn-ea"/>
              </a:rPr>
              <a:t>致力于海量体育运动数据的采集、挖掘、数据分析和运动大数据的应用研究，为客户提供竞技体育、全民健身、体医融合、体教融合管理的平台数据解决方案。</a:t>
            </a:r>
            <a:endParaRPr lang="en-US" altLang="zh-CN" sz="1000" dirty="0">
              <a:solidFill>
                <a:schemeClr val="tx1">
                  <a:lumMod val="50000"/>
                  <a:lumOff val="50000"/>
                </a:schemeClr>
              </a:solidFill>
              <a:latin typeface="+mn-ea"/>
              <a:sym typeface="Times New Roman" panose="02020603050405020304"/>
            </a:endParaRPr>
          </a:p>
        </p:txBody>
      </p:sp>
      <p:sp>
        <p:nvSpPr>
          <p:cNvPr id="23" name="文本框 22">
            <a:extLst>
              <a:ext uri="{FF2B5EF4-FFF2-40B4-BE49-F238E27FC236}">
                <a16:creationId xmlns:a16="http://schemas.microsoft.com/office/drawing/2014/main" id="{68D545CC-E781-4532-9AF3-E377104B56A4}"/>
              </a:ext>
            </a:extLst>
          </p:cNvPr>
          <p:cNvSpPr txBox="1"/>
          <p:nvPr/>
        </p:nvSpPr>
        <p:spPr>
          <a:xfrm>
            <a:off x="4858670" y="2553208"/>
            <a:ext cx="3123840" cy="1219308"/>
          </a:xfrm>
          <a:prstGeom prst="rect">
            <a:avLst/>
          </a:prstGeom>
          <a:noFill/>
        </p:spPr>
        <p:txBody>
          <a:bodyPr wrap="square">
            <a:spAutoFit/>
          </a:bodyPr>
          <a:lstStyle/>
          <a:p>
            <a:pPr marL="171450" indent="-171450">
              <a:lnSpc>
                <a:spcPct val="150000"/>
              </a:lnSpc>
              <a:spcBef>
                <a:spcPts val="600"/>
              </a:spcBef>
              <a:spcAft>
                <a:spcPts val="600"/>
              </a:spcAft>
              <a:buFont typeface="Arial" panose="020B0604020202020204" pitchFamily="34" charset="0"/>
              <a:buChar char="•"/>
            </a:pPr>
            <a:r>
              <a:rPr lang="zh-CN" altLang="en-US" sz="1000" dirty="0">
                <a:solidFill>
                  <a:schemeClr val="tx1">
                    <a:lumMod val="50000"/>
                    <a:lumOff val="50000"/>
                  </a:schemeClr>
                </a:solidFill>
                <a:latin typeface="+mn-ea"/>
              </a:rPr>
              <a:t>为客户提供先进数字体育建设和竞技体育训练</a:t>
            </a:r>
            <a:r>
              <a:rPr lang="en-US" altLang="zh-CN" sz="1000" dirty="0">
                <a:solidFill>
                  <a:schemeClr val="tx1">
                    <a:lumMod val="50000"/>
                    <a:lumOff val="50000"/>
                  </a:schemeClr>
                </a:solidFill>
                <a:latin typeface="+mn-ea"/>
              </a:rPr>
              <a:t>AI</a:t>
            </a:r>
            <a:r>
              <a:rPr lang="zh-CN" altLang="en-US" sz="1000" dirty="0">
                <a:solidFill>
                  <a:schemeClr val="tx1">
                    <a:lumMod val="50000"/>
                    <a:lumOff val="50000"/>
                  </a:schemeClr>
                </a:solidFill>
                <a:latin typeface="+mn-ea"/>
              </a:rPr>
              <a:t>数据分析系统等产品，通过在人工智能及数字体育大数据积累的技术优势赋能体育发展，助推体育行业数字化转型升级，提升运动训练效率，服务全民体育发展。</a:t>
            </a:r>
          </a:p>
        </p:txBody>
      </p:sp>
      <p:sp>
        <p:nvSpPr>
          <p:cNvPr id="25" name="文本框 24">
            <a:extLst>
              <a:ext uri="{FF2B5EF4-FFF2-40B4-BE49-F238E27FC236}">
                <a16:creationId xmlns:a16="http://schemas.microsoft.com/office/drawing/2014/main" id="{435C19A7-BFEC-4805-AC0A-6236D38B8BE6}"/>
              </a:ext>
            </a:extLst>
          </p:cNvPr>
          <p:cNvSpPr txBox="1"/>
          <p:nvPr/>
        </p:nvSpPr>
        <p:spPr>
          <a:xfrm>
            <a:off x="1185953" y="4409792"/>
            <a:ext cx="2957062" cy="1604029"/>
          </a:xfrm>
          <a:prstGeom prst="rect">
            <a:avLst/>
          </a:prstGeom>
          <a:noFill/>
        </p:spPr>
        <p:txBody>
          <a:bodyPr wrap="square">
            <a:spAutoFit/>
          </a:bodyPr>
          <a:lstStyle/>
          <a:p>
            <a:pPr marL="171450" indent="-171450" algn="just" hangingPunct="0">
              <a:lnSpc>
                <a:spcPct val="150000"/>
              </a:lnSpc>
              <a:spcBef>
                <a:spcPts val="600"/>
              </a:spcBef>
              <a:spcAft>
                <a:spcPts val="600"/>
              </a:spcAft>
              <a:buFont typeface="Arial" panose="020B0604020202020204" pitchFamily="34" charset="0"/>
              <a:buChar char="•"/>
            </a:pPr>
            <a:r>
              <a:rPr lang="en-US" altLang="zh-CN" sz="1000" b="1" dirty="0">
                <a:solidFill>
                  <a:srgbClr val="2E6DBF"/>
                </a:solidFill>
                <a:latin typeface="+mn-ea"/>
                <a:sym typeface="+mn-ea"/>
              </a:rPr>
              <a:t>TOP</a:t>
            </a:r>
            <a:r>
              <a:rPr lang="zh-CN" altLang="en-US" sz="1000" b="1" dirty="0">
                <a:solidFill>
                  <a:srgbClr val="2E6DBF"/>
                </a:solidFill>
                <a:latin typeface="+mn-ea"/>
                <a:sym typeface="+mn-ea"/>
              </a:rPr>
              <a:t>客户</a:t>
            </a:r>
            <a:r>
              <a:rPr lang="zh-CN" altLang="en-US" sz="1000" dirty="0">
                <a:solidFill>
                  <a:schemeClr val="tx1">
                    <a:lumMod val="50000"/>
                    <a:lumOff val="50000"/>
                  </a:schemeClr>
                </a:solidFill>
                <a:latin typeface="+mn-ea"/>
                <a:sym typeface="+mn-ea"/>
              </a:rPr>
              <a:t>：国家体育总局体科所、国家体操队、中国击剑协会、人民网人民健康、山东省体育局、河北省体育局、江苏省体育局、福建省体育局等，落地项目</a:t>
            </a:r>
            <a:r>
              <a:rPr lang="en-US" altLang="zh-CN" sz="1000" b="1" i="1" dirty="0">
                <a:solidFill>
                  <a:schemeClr val="tx1">
                    <a:lumMod val="50000"/>
                    <a:lumOff val="50000"/>
                  </a:schemeClr>
                </a:solidFill>
                <a:latin typeface="+mn-ea"/>
                <a:sym typeface="+mn-ea"/>
              </a:rPr>
              <a:t>200+</a:t>
            </a:r>
          </a:p>
          <a:p>
            <a:pPr marL="171450" indent="-171450" algn="just" fontAlgn="auto" hangingPunct="0">
              <a:lnSpc>
                <a:spcPct val="150000"/>
              </a:lnSpc>
              <a:spcBef>
                <a:spcPts val="600"/>
              </a:spcBef>
              <a:spcAft>
                <a:spcPts val="600"/>
              </a:spcAft>
              <a:buFont typeface="Arial" panose="020B0604020202020204" pitchFamily="34" charset="0"/>
              <a:buChar char="•"/>
            </a:pPr>
            <a:r>
              <a:rPr lang="zh-CN" altLang="en-US" sz="1000" b="1" dirty="0">
                <a:solidFill>
                  <a:srgbClr val="2E6DBF"/>
                </a:solidFill>
                <a:latin typeface="+mn-ea"/>
                <a:sym typeface="+mn-ea"/>
              </a:rPr>
              <a:t>分公司及办事处</a:t>
            </a:r>
            <a:r>
              <a:rPr lang="zh-CN" altLang="en-US" sz="1000" dirty="0">
                <a:solidFill>
                  <a:schemeClr val="tx1">
                    <a:lumMod val="50000"/>
                    <a:lumOff val="50000"/>
                  </a:schemeClr>
                </a:solidFill>
                <a:latin typeface="+mn-ea"/>
                <a:sym typeface="+mn-ea"/>
              </a:rPr>
              <a:t>：威海、北京、济南、郑州、南京</a:t>
            </a:r>
            <a:endParaRPr lang="en-US" altLang="zh-CN" sz="1000" dirty="0">
              <a:solidFill>
                <a:schemeClr val="tx1">
                  <a:lumMod val="50000"/>
                  <a:lumOff val="50000"/>
                </a:schemeClr>
              </a:solidFill>
              <a:latin typeface="+mn-ea"/>
              <a:sym typeface="+mn-ea"/>
            </a:endParaRPr>
          </a:p>
        </p:txBody>
      </p:sp>
      <p:cxnSp>
        <p:nvCxnSpPr>
          <p:cNvPr id="28" name="直接连接符 27">
            <a:extLst>
              <a:ext uri="{FF2B5EF4-FFF2-40B4-BE49-F238E27FC236}">
                <a16:creationId xmlns:a16="http://schemas.microsoft.com/office/drawing/2014/main" id="{043B731A-7051-4E93-8C41-9148A2EBEAD7}"/>
              </a:ext>
            </a:extLst>
          </p:cNvPr>
          <p:cNvCxnSpPr>
            <a:cxnSpLocks/>
          </p:cNvCxnSpPr>
          <p:nvPr/>
        </p:nvCxnSpPr>
        <p:spPr>
          <a:xfrm>
            <a:off x="0" y="635000"/>
            <a:ext cx="2853267"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00C8775-1B70-4EF5-86DE-27FBA6A29A32}"/>
              </a:ext>
            </a:extLst>
          </p:cNvPr>
          <p:cNvCxnSpPr>
            <a:cxnSpLocks/>
          </p:cNvCxnSpPr>
          <p:nvPr/>
        </p:nvCxnSpPr>
        <p:spPr>
          <a:xfrm>
            <a:off x="9372600" y="635000"/>
            <a:ext cx="28194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175C479-819B-435C-83FD-2CFA10B7E66E}"/>
              </a:ext>
            </a:extLst>
          </p:cNvPr>
          <p:cNvSpPr txBox="1"/>
          <p:nvPr/>
        </p:nvSpPr>
        <p:spPr>
          <a:xfrm>
            <a:off x="4044922" y="404167"/>
            <a:ext cx="4185762"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中国领先的数字体育科技公司</a:t>
            </a:r>
          </a:p>
        </p:txBody>
      </p:sp>
      <p:sp>
        <p:nvSpPr>
          <p:cNvPr id="2" name="文本框 1">
            <a:extLst>
              <a:ext uri="{FF2B5EF4-FFF2-40B4-BE49-F238E27FC236}">
                <a16:creationId xmlns:a16="http://schemas.microsoft.com/office/drawing/2014/main" id="{CCE78F5D-C4D9-CF08-B59C-A8591FADECF6}"/>
              </a:ext>
            </a:extLst>
          </p:cNvPr>
          <p:cNvSpPr txBox="1"/>
          <p:nvPr/>
        </p:nvSpPr>
        <p:spPr>
          <a:xfrm>
            <a:off x="1093428" y="1069246"/>
            <a:ext cx="6099174" cy="584775"/>
          </a:xfrm>
          <a:prstGeom prst="rect">
            <a:avLst/>
          </a:prstGeom>
          <a:noFill/>
        </p:spPr>
        <p:txBody>
          <a:bodyPr wrap="square">
            <a:spAutoFit/>
          </a:bodyPr>
          <a:lstStyle/>
          <a:p>
            <a:r>
              <a:rPr lang="zh-CN" altLang="en-US" sz="3200" dirty="0">
                <a:solidFill>
                  <a:srgbClr val="298CC5"/>
                </a:solidFill>
                <a:latin typeface="优设标题黑" panose="00000500000000000000" pitchFamily="2" charset="-122"/>
                <a:ea typeface="优设标题黑" panose="00000500000000000000" pitchFamily="2" charset="-122"/>
              </a:rPr>
              <a:t>无锡跑吧智能科技有限公司</a:t>
            </a:r>
          </a:p>
        </p:txBody>
      </p:sp>
      <p:sp>
        <p:nvSpPr>
          <p:cNvPr id="3" name="文本框 2">
            <a:extLst>
              <a:ext uri="{FF2B5EF4-FFF2-40B4-BE49-F238E27FC236}">
                <a16:creationId xmlns:a16="http://schemas.microsoft.com/office/drawing/2014/main" id="{66CE437D-CD1D-5D16-C755-E5C902A17F2A}"/>
              </a:ext>
            </a:extLst>
          </p:cNvPr>
          <p:cNvSpPr txBox="1"/>
          <p:nvPr/>
        </p:nvSpPr>
        <p:spPr>
          <a:xfrm>
            <a:off x="11674104" y="6374533"/>
            <a:ext cx="486146" cy="336695"/>
          </a:xfrm>
          <a:prstGeom prst="rect">
            <a:avLst/>
          </a:prstGeom>
          <a:noFill/>
        </p:spPr>
        <p:txBody>
          <a:bodyPr wrap="square">
            <a:spAutoFit/>
          </a:bodyPr>
          <a:lstStyle/>
          <a:p>
            <a:pPr algn="ctr">
              <a:lnSpc>
                <a:spcPct val="150000"/>
              </a:lnSpc>
            </a:pPr>
            <a:r>
              <a:rPr lang="en-US" altLang="zh-CN" sz="1200" b="1" dirty="0">
                <a:latin typeface="+mn-ea"/>
              </a:rPr>
              <a:t>2</a:t>
            </a:r>
          </a:p>
        </p:txBody>
      </p:sp>
      <p:pic>
        <p:nvPicPr>
          <p:cNvPr id="4" name="图片 3">
            <a:extLst>
              <a:ext uri="{FF2B5EF4-FFF2-40B4-BE49-F238E27FC236}">
                <a16:creationId xmlns:a16="http://schemas.microsoft.com/office/drawing/2014/main" id="{58122D59-9B77-CC02-DF13-A8E8A74ED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30684" y="2471196"/>
            <a:ext cx="3594798" cy="1149927"/>
          </a:xfrm>
          <a:prstGeom prst="rect">
            <a:avLst/>
          </a:prstGeom>
        </p:spPr>
      </p:pic>
    </p:spTree>
    <p:extLst>
      <p:ext uri="{BB962C8B-B14F-4D97-AF65-F5344CB8AC3E}">
        <p14:creationId xmlns:p14="http://schemas.microsoft.com/office/powerpoint/2010/main" val="1899396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0" y="635000"/>
            <a:ext cx="2853267"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372600" y="635000"/>
            <a:ext cx="28194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044924" y="404167"/>
            <a:ext cx="4185761"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思源黑体 Normal" panose="020B0400000000000000" pitchFamily="34" charset="-122"/>
                <a:ea typeface="思源黑体 Normal" panose="020B0400000000000000" pitchFamily="34" charset="-122"/>
              </a:rPr>
              <a:t>国家体育总局国家级项目落地</a:t>
            </a:r>
          </a:p>
        </p:txBody>
      </p:sp>
      <p:sp>
        <p:nvSpPr>
          <p:cNvPr id="13" name="五边形 5"/>
          <p:cNvSpPr/>
          <p:nvPr/>
        </p:nvSpPr>
        <p:spPr>
          <a:xfrm>
            <a:off x="854209" y="1854152"/>
            <a:ext cx="1657241" cy="360000"/>
          </a:xfrm>
          <a:prstGeom prst="homePlate">
            <a:avLst/>
          </a:prstGeom>
          <a:solidFill>
            <a:srgbClr val="2E6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思源黑体 Normal" panose="020B0400000000000000" pitchFamily="34" charset="-122"/>
                <a:ea typeface="思源黑体 Normal" panose="020B0400000000000000" pitchFamily="34" charset="-122"/>
                <a:cs typeface="Arial" panose="020B0604020202020204" pitchFamily="34" charset="0"/>
              </a:rPr>
              <a:t>独家合作单位</a:t>
            </a:r>
          </a:p>
        </p:txBody>
      </p:sp>
      <p:sp>
        <p:nvSpPr>
          <p:cNvPr id="14" name="文本框 13"/>
          <p:cNvSpPr txBox="1"/>
          <p:nvPr/>
        </p:nvSpPr>
        <p:spPr>
          <a:xfrm>
            <a:off x="758111" y="2445139"/>
            <a:ext cx="5236289" cy="1167627"/>
          </a:xfrm>
          <a:prstGeom prst="rect">
            <a:avLst/>
          </a:prstGeom>
          <a:noFill/>
        </p:spPr>
        <p:txBody>
          <a:bodyPr wrap="square">
            <a:spAutoFit/>
          </a:bodyPr>
          <a:lstStyle/>
          <a:p>
            <a:pPr>
              <a:lnSpc>
                <a:spcPct val="150000"/>
              </a:lnSpc>
              <a:spcBef>
                <a:spcPts val="600"/>
              </a:spcBef>
              <a:spcAft>
                <a:spcPts val="600"/>
              </a:spcAft>
            </a:pP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跑吧智能与体育总局科研所开展系列合作，</a:t>
            </a:r>
            <a:r>
              <a:rPr lang="zh-CN" altLang="en-US" sz="1200" b="1" dirty="0">
                <a:solidFill>
                  <a:srgbClr val="298CC5"/>
                </a:solidFill>
                <a:latin typeface="华文中宋" panose="02010600040101010101" pitchFamily="2" charset="-122"/>
                <a:ea typeface="华文中宋" panose="02010600040101010101" pitchFamily="2" charset="-122"/>
              </a:rPr>
              <a:t>自</a:t>
            </a:r>
            <a:r>
              <a:rPr lang="en-US" altLang="zh-CN" sz="1200" b="1" dirty="0">
                <a:solidFill>
                  <a:srgbClr val="298CC5"/>
                </a:solidFill>
                <a:latin typeface="华文中宋" panose="02010600040101010101" pitchFamily="2" charset="-122"/>
                <a:ea typeface="华文中宋" panose="02010600040101010101" pitchFamily="2" charset="-122"/>
              </a:rPr>
              <a:t>2019</a:t>
            </a:r>
            <a:r>
              <a:rPr lang="zh-CN" altLang="en-US" sz="1200" b="1" dirty="0">
                <a:solidFill>
                  <a:srgbClr val="298CC5"/>
                </a:solidFill>
                <a:latin typeface="华文中宋" panose="02010600040101010101" pitchFamily="2" charset="-122"/>
                <a:ea typeface="华文中宋" panose="02010600040101010101" pitchFamily="2" charset="-122"/>
              </a:rPr>
              <a:t>年以来</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，身体姿态与脊柱健康课题组</a:t>
            </a:r>
            <a:r>
              <a:rPr lang="zh-CN" altLang="en-US" sz="1200" b="1" dirty="0">
                <a:solidFill>
                  <a:srgbClr val="298CC5"/>
                </a:solidFill>
                <a:latin typeface="华文中宋" panose="02010600040101010101" pitchFamily="2" charset="-122"/>
                <a:ea typeface="华文中宋" panose="02010600040101010101" pitchFamily="2" charset="-122"/>
              </a:rPr>
              <a:t>推出基于人工智能算法的具有独立知识产权的身体姿态测试与评估系统，建立儿童青少年身体姿态综合干预体系</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，跑吧智能协助为儿童身体姿态和脊柱健康干预开发了完整的数字化基础服务平台。</a:t>
            </a:r>
          </a:p>
        </p:txBody>
      </p:sp>
      <p:sp>
        <p:nvSpPr>
          <p:cNvPr id="15" name="文本框 14"/>
          <p:cNvSpPr txBox="1"/>
          <p:nvPr/>
        </p:nvSpPr>
        <p:spPr>
          <a:xfrm>
            <a:off x="640138" y="1132265"/>
            <a:ext cx="6704372" cy="523220"/>
          </a:xfrm>
          <a:prstGeom prst="rect">
            <a:avLst/>
          </a:prstGeom>
          <a:noFill/>
        </p:spPr>
        <p:txBody>
          <a:bodyPr wrap="square">
            <a:spAutoFit/>
          </a:bodyPr>
          <a:lstStyle/>
          <a:p>
            <a:r>
              <a:rPr lang="zh-CN" altLang="en-US" sz="2800" dirty="0">
                <a:solidFill>
                  <a:srgbClr val="298CC5"/>
                </a:solidFill>
                <a:latin typeface="金山云技术体" pitchFamily="2" charset="-122"/>
                <a:ea typeface="金山云技术体" pitchFamily="2" charset="-122"/>
              </a:rPr>
              <a:t>国家体育总局国家级项目签约落地无锡</a:t>
            </a:r>
          </a:p>
        </p:txBody>
      </p:sp>
      <p:sp>
        <p:nvSpPr>
          <p:cNvPr id="19" name="文本框 18"/>
          <p:cNvSpPr txBox="1"/>
          <p:nvPr/>
        </p:nvSpPr>
        <p:spPr>
          <a:xfrm>
            <a:off x="758110" y="3935932"/>
            <a:ext cx="5236288" cy="1167627"/>
          </a:xfrm>
          <a:prstGeom prst="rect">
            <a:avLst/>
          </a:prstGeom>
          <a:noFill/>
        </p:spPr>
        <p:txBody>
          <a:bodyPr wrap="square">
            <a:spAutoFit/>
          </a:bodyPr>
          <a:lstStyle/>
          <a:p>
            <a:pPr>
              <a:lnSpc>
                <a:spcPct val="150000"/>
              </a:lnSpc>
              <a:spcBef>
                <a:spcPts val="600"/>
              </a:spcBef>
              <a:spcAft>
                <a:spcPts val="600"/>
              </a:spcAft>
            </a:pPr>
            <a:r>
              <a:rPr lang="zh-CN" altLang="en-US" sz="1200" b="1" dirty="0">
                <a:solidFill>
                  <a:srgbClr val="298CC5"/>
                </a:solidFill>
                <a:latin typeface="华文中宋" panose="02010600040101010101" pitchFamily="2" charset="-122"/>
                <a:ea typeface="华文中宋" panose="02010600040101010101" pitchFamily="2" charset="-122"/>
              </a:rPr>
              <a:t>受国家体育总局体育科学研究所委托授权</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，由</a:t>
            </a:r>
            <a:r>
              <a:rPr lang="zh-CN" altLang="en-US" sz="1200" b="1" dirty="0">
                <a:solidFill>
                  <a:srgbClr val="298CC5"/>
                </a:solidFill>
                <a:latin typeface="华文中宋" panose="02010600040101010101" pitchFamily="2" charset="-122"/>
                <a:ea typeface="华文中宋" panose="02010600040101010101" pitchFamily="2" charset="-122"/>
              </a:rPr>
              <a:t>跑吧智能（</a:t>
            </a:r>
            <a:r>
              <a:rPr lang="en-US" altLang="zh-CN" sz="1200" b="1" dirty="0">
                <a:solidFill>
                  <a:srgbClr val="298CC5"/>
                </a:solidFill>
                <a:latin typeface="华文中宋" panose="02010600040101010101" pitchFamily="2" charset="-122"/>
                <a:ea typeface="华文中宋" panose="02010600040101010101" pitchFamily="2" charset="-122"/>
              </a:rPr>
              <a:t>POWERBASE</a:t>
            </a:r>
            <a:r>
              <a:rPr lang="zh-CN" altLang="en-US" sz="1200" b="1" dirty="0">
                <a:solidFill>
                  <a:srgbClr val="298CC5"/>
                </a:solidFill>
                <a:latin typeface="华文中宋" panose="02010600040101010101" pitchFamily="2" charset="-122"/>
                <a:ea typeface="华文中宋" panose="02010600040101010101" pitchFamily="2" charset="-122"/>
              </a:rPr>
              <a:t>）</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在</a:t>
            </a:r>
            <a:r>
              <a:rPr lang="zh-CN" altLang="en-US" sz="1200" b="1" dirty="0">
                <a:solidFill>
                  <a:srgbClr val="298CC5"/>
                </a:solidFill>
                <a:latin typeface="华文中宋" panose="02010600040101010101" pitchFamily="2" charset="-122"/>
                <a:ea typeface="华文中宋" panose="02010600040101010101" pitchFamily="2" charset="-122"/>
              </a:rPr>
              <a:t>全国独家</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开展儿童青少年身体姿态与脊柱健康项目</a:t>
            </a:r>
            <a:r>
              <a:rPr lang="zh-CN" altLang="en-US" sz="1200" b="1" dirty="0">
                <a:solidFill>
                  <a:srgbClr val="298CC5"/>
                </a:solidFill>
                <a:latin typeface="华文中宋" panose="02010600040101010101" pitchFamily="2" charset="-122"/>
                <a:ea typeface="华文中宋" panose="02010600040101010101" pitchFamily="2" charset="-122"/>
              </a:rPr>
              <a:t>的执行和运营服务</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工作，打造</a:t>
            </a:r>
            <a:r>
              <a:rPr lang="zh-CN" altLang="en-US" sz="1200" b="1" dirty="0">
                <a:solidFill>
                  <a:srgbClr val="298CC5"/>
                </a:solidFill>
                <a:latin typeface="华文中宋" panose="02010600040101010101" pitchFamily="2" charset="-122"/>
                <a:ea typeface="华文中宋" panose="02010600040101010101" pitchFamily="2" charset="-122"/>
              </a:rPr>
              <a:t>适合中国儿童青少年的身体姿态测试评估设备、组织运营认证培训课程、推广健康体态兴趣课程</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，致力服务儿童青少年身心健康成长。</a:t>
            </a:r>
          </a:p>
        </p:txBody>
      </p:sp>
      <p:pic>
        <p:nvPicPr>
          <p:cNvPr id="2" name="图片 1"/>
          <p:cNvPicPr>
            <a:picLocks noChangeAspect="1"/>
          </p:cNvPicPr>
          <p:nvPr/>
        </p:nvPicPr>
        <p:blipFill>
          <a:blip r:embed="rId3"/>
          <a:stretch>
            <a:fillRect/>
          </a:stretch>
        </p:blipFill>
        <p:spPr>
          <a:xfrm>
            <a:off x="6985738" y="926628"/>
            <a:ext cx="3942927" cy="56075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五边形 5"/>
          <p:cNvSpPr/>
          <p:nvPr/>
        </p:nvSpPr>
        <p:spPr>
          <a:xfrm>
            <a:off x="617140" y="2040419"/>
            <a:ext cx="1008000" cy="360000"/>
          </a:xfrm>
          <a:prstGeom prst="homePlate">
            <a:avLst/>
          </a:prstGeom>
          <a:solidFill>
            <a:srgbClr val="2E6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思源黑体 Normal" panose="020B0400000000000000" pitchFamily="34" charset="-122"/>
                <a:ea typeface="思源黑体 Normal" panose="020B0400000000000000" pitchFamily="34" charset="-122"/>
                <a:cs typeface="Arial" panose="020B0604020202020204" pitchFamily="34" charset="0"/>
              </a:rPr>
              <a:t>介绍</a:t>
            </a:r>
          </a:p>
        </p:txBody>
      </p:sp>
      <p:sp>
        <p:nvSpPr>
          <p:cNvPr id="23" name="文本框 22"/>
          <p:cNvSpPr txBox="1"/>
          <p:nvPr/>
        </p:nvSpPr>
        <p:spPr>
          <a:xfrm>
            <a:off x="582988" y="2604008"/>
            <a:ext cx="6181880" cy="3593612"/>
          </a:xfrm>
          <a:prstGeom prst="rect">
            <a:avLst/>
          </a:prstGeom>
          <a:noFill/>
        </p:spPr>
        <p:txBody>
          <a:bodyPr wrap="square">
            <a:spAutoFit/>
          </a:bodyPr>
          <a:lstStyle/>
          <a:p>
            <a:pPr marL="171450" indent="-171450">
              <a:lnSpc>
                <a:spcPct val="150000"/>
              </a:lnSpc>
              <a:spcBef>
                <a:spcPts val="600"/>
              </a:spcBef>
              <a:spcAft>
                <a:spcPts val="600"/>
              </a:spcAft>
              <a:buFont typeface="Arial" panose="020B0604020202020204" pitchFamily="34" charset="0"/>
              <a:buChar char="•"/>
            </a:pPr>
            <a:r>
              <a:rPr lang="zh-CN" altLang="en-US" sz="1400" dirty="0">
                <a:solidFill>
                  <a:schemeClr val="accent1">
                    <a:lumMod val="75000"/>
                  </a:schemeClr>
                </a:solidFill>
                <a:latin typeface="华文中宋" panose="02010600040101010101" pitchFamily="2" charset="-122"/>
                <a:ea typeface="华文中宋" panose="02010600040101010101" pitchFamily="2" charset="-122"/>
              </a:rPr>
              <a:t>国家体育总局体育科学研究所</a:t>
            </a:r>
            <a:r>
              <a:rPr lang="zh-CN" altLang="en-US" sz="1400" dirty="0">
                <a:solidFill>
                  <a:schemeClr val="tx1">
                    <a:lumMod val="50000"/>
                    <a:lumOff val="50000"/>
                  </a:schemeClr>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a:solidFill>
                  <a:schemeClr val="tx1">
                    <a:lumMod val="50000"/>
                    <a:lumOff val="50000"/>
                  </a:schemeClr>
                </a:solidFill>
                <a:latin typeface="Times New Roman" panose="02020603050405020304" pitchFamily="18" charset="0"/>
                <a:ea typeface="华文中宋" panose="02010600040101010101" pitchFamily="2" charset="-122"/>
                <a:cs typeface="Times New Roman" panose="02020603050405020304" pitchFamily="18" charset="0"/>
              </a:rPr>
              <a:t>China Institute of Sport Science</a:t>
            </a:r>
            <a:r>
              <a:rPr lang="zh-CN" altLang="en-US" sz="1400" dirty="0">
                <a:solidFill>
                  <a:schemeClr val="tx1">
                    <a:lumMod val="50000"/>
                    <a:lumOff val="50000"/>
                  </a:schemeClr>
                </a:solidFill>
                <a:latin typeface="Times New Roman" panose="02020603050405020304" pitchFamily="18" charset="0"/>
                <a:ea typeface="华文中宋" panose="02010600040101010101" pitchFamily="2" charset="-122"/>
                <a:cs typeface="Times New Roman" panose="02020603050405020304" pitchFamily="18" charset="0"/>
              </a:rPr>
              <a:t>，以下简称</a:t>
            </a:r>
            <a:r>
              <a:rPr lang="zh-CN" altLang="en-US" sz="1400" dirty="0">
                <a:solidFill>
                  <a:schemeClr val="accent1">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“体育总局科研所”</a:t>
            </a:r>
            <a:r>
              <a:rPr lang="zh-CN" altLang="en-US" sz="1400" dirty="0">
                <a:solidFill>
                  <a:schemeClr val="tx1">
                    <a:lumMod val="50000"/>
                    <a:lumOff val="50000"/>
                  </a:schemeClr>
                </a:solidFill>
                <a:latin typeface="Times New Roman" panose="02020603050405020304" pitchFamily="18" charset="0"/>
                <a:ea typeface="华文中宋" panose="02010600040101010101" pitchFamily="2" charset="-122"/>
                <a:cs typeface="Times New Roman" panose="02020603050405020304" pitchFamily="18" charset="0"/>
              </a:rPr>
              <a:t>，英文简称</a:t>
            </a:r>
            <a:r>
              <a:rPr lang="en-US" altLang="zh-CN" sz="1400" dirty="0">
                <a:solidFill>
                  <a:schemeClr val="accent1">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CISS</a:t>
            </a:r>
            <a:r>
              <a:rPr lang="zh-CN" altLang="en-US" sz="1400" dirty="0">
                <a:solidFill>
                  <a:schemeClr val="tx1">
                    <a:lumMod val="50000"/>
                    <a:lumOff val="50000"/>
                  </a:schemeClr>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创建于</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1958</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年，是国家体育总局直属、科技部保留和发展的国家级、多学科、综合性的社会公益类体育科研事业单位。  </a:t>
            </a:r>
          </a:p>
          <a:p>
            <a:pPr marL="171450" indent="-171450">
              <a:lnSpc>
                <a:spcPct val="150000"/>
              </a:lnSpc>
              <a:spcBef>
                <a:spcPts val="600"/>
              </a:spcBef>
              <a:spcAft>
                <a:spcPts val="600"/>
              </a:spcAft>
              <a:buFont typeface="Arial" panose="020B0604020202020204" pitchFamily="34" charset="0"/>
              <a:buChar cha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主要任务是引领和推动我国体育科技事业发展，把握国际体育科学前沿领域和未来体育事业发展中的重大科技问题，以国民体质监测、科学健身、优秀运动员竞技能力、体育政策与决策咨询、体育工程技术等领域为主要方向开展基础研究和应用研究，为我国群众体育、竞技体育和体育产业的可持续发展及提高国际竞争力提供科技支持和服务。</a:t>
            </a:r>
          </a:p>
          <a:p>
            <a:pPr marL="171450" indent="-171450">
              <a:lnSpc>
                <a:spcPct val="150000"/>
              </a:lnSpc>
              <a:spcBef>
                <a:spcPts val="600"/>
              </a:spcBef>
              <a:spcAft>
                <a:spcPts val="600"/>
              </a:spcAft>
              <a:buFont typeface="Arial" panose="020B0604020202020204" pitchFamily="34" charset="0"/>
              <a:buChar char="•"/>
            </a:pPr>
            <a:endPar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endParaRPr>
          </a:p>
        </p:txBody>
      </p:sp>
      <p:cxnSp>
        <p:nvCxnSpPr>
          <p:cNvPr id="28" name="直接连接符 27"/>
          <p:cNvCxnSpPr/>
          <p:nvPr/>
        </p:nvCxnSpPr>
        <p:spPr>
          <a:xfrm>
            <a:off x="0" y="635000"/>
            <a:ext cx="2853267"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372600" y="635000"/>
            <a:ext cx="28194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416449" y="404167"/>
            <a:ext cx="5442707"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思源黑体 Normal" panose="020B0400000000000000" pitchFamily="34" charset="-122"/>
                <a:ea typeface="思源黑体 Normal" panose="020B0400000000000000" pitchFamily="34" charset="-122"/>
              </a:rPr>
              <a:t>国家体育总局体育科学研究所（</a:t>
            </a:r>
            <a:r>
              <a:rPr lang="en-US" altLang="zh-CN" sz="2400" dirty="0">
                <a:latin typeface="Times New Roman" panose="02020603050405020304" pitchFamily="18" charset="0"/>
                <a:ea typeface="思源黑体 Normal" panose="020B0400000000000000" pitchFamily="34" charset="-122"/>
                <a:cs typeface="Times New Roman" panose="02020603050405020304" pitchFamily="18" charset="0"/>
              </a:rPr>
              <a:t>CISS</a:t>
            </a:r>
            <a:r>
              <a:rPr lang="zh-CN" altLang="en-US" sz="2400" dirty="0">
                <a:latin typeface="思源黑体 Normal" panose="020B0400000000000000" pitchFamily="34" charset="-122"/>
                <a:ea typeface="思源黑体 Normal" panose="020B0400000000000000" pitchFamily="34" charset="-122"/>
              </a:rPr>
              <a:t>）</a:t>
            </a:r>
          </a:p>
        </p:txBody>
      </p:sp>
      <p:sp>
        <p:nvSpPr>
          <p:cNvPr id="2" name="文本框 1"/>
          <p:cNvSpPr txBox="1"/>
          <p:nvPr/>
        </p:nvSpPr>
        <p:spPr>
          <a:xfrm>
            <a:off x="582988" y="1099945"/>
            <a:ext cx="6704372" cy="584775"/>
          </a:xfrm>
          <a:prstGeom prst="rect">
            <a:avLst/>
          </a:prstGeom>
          <a:noFill/>
        </p:spPr>
        <p:txBody>
          <a:bodyPr wrap="square">
            <a:spAutoFit/>
          </a:bodyPr>
          <a:lstStyle/>
          <a:p>
            <a:r>
              <a:rPr lang="zh-CN" altLang="en-US" sz="3200" dirty="0">
                <a:solidFill>
                  <a:srgbClr val="298CC5"/>
                </a:solidFill>
                <a:latin typeface="金山云技术体" pitchFamily="2" charset="-122"/>
                <a:ea typeface="金山云技术体" pitchFamily="2" charset="-122"/>
              </a:rPr>
              <a:t>国家体育总局体育科学研究（</a:t>
            </a:r>
            <a:r>
              <a:rPr lang="en-US" altLang="zh-CN" sz="3200" dirty="0">
                <a:solidFill>
                  <a:srgbClr val="298CC5"/>
                </a:solidFill>
                <a:latin typeface="Times New Roman" panose="02020603050405020304" pitchFamily="18" charset="0"/>
                <a:ea typeface="金山云技术体" pitchFamily="2" charset="-122"/>
                <a:cs typeface="Times New Roman" panose="02020603050405020304" pitchFamily="18" charset="0"/>
              </a:rPr>
              <a:t>CISS</a:t>
            </a:r>
            <a:r>
              <a:rPr lang="zh-CN" altLang="en-US" sz="3200" dirty="0">
                <a:solidFill>
                  <a:srgbClr val="298CC5"/>
                </a:solidFill>
                <a:latin typeface="金山云技术体" pitchFamily="2" charset="-122"/>
                <a:ea typeface="金山云技术体" pitchFamily="2" charset="-122"/>
              </a:rPr>
              <a:t>）</a:t>
            </a:r>
          </a:p>
        </p:txBody>
      </p:sp>
      <p:pic>
        <p:nvPicPr>
          <p:cNvPr id="7" name="图片 6"/>
          <p:cNvPicPr>
            <a:picLocks noChangeAspect="1"/>
          </p:cNvPicPr>
          <p:nvPr/>
        </p:nvPicPr>
        <p:blipFill>
          <a:blip r:embed="rId2"/>
          <a:stretch>
            <a:fillRect/>
          </a:stretch>
        </p:blipFill>
        <p:spPr>
          <a:xfrm>
            <a:off x="7653866" y="3596453"/>
            <a:ext cx="3955145" cy="245721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171" y="1863030"/>
            <a:ext cx="1565970" cy="15659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0" y="635000"/>
            <a:ext cx="2853267"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372600" y="635000"/>
            <a:ext cx="28194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09221" y="404167"/>
            <a:ext cx="2057165"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latin typeface="思源黑体 Normal" panose="020B0400000000000000" pitchFamily="34" charset="-122"/>
                <a:ea typeface="思源黑体 Normal" panose="020B0400000000000000" pitchFamily="34" charset="-122"/>
              </a:rPr>
              <a:t>CISS</a:t>
            </a:r>
            <a:r>
              <a:rPr lang="zh-CN" altLang="en-US" sz="2400" dirty="0">
                <a:latin typeface="思源黑体 Normal" panose="020B0400000000000000" pitchFamily="34" charset="-122"/>
                <a:ea typeface="思源黑体 Normal" panose="020B0400000000000000" pitchFamily="34" charset="-122"/>
              </a:rPr>
              <a:t>脊柱健康</a:t>
            </a:r>
          </a:p>
        </p:txBody>
      </p:sp>
      <p:sp>
        <p:nvSpPr>
          <p:cNvPr id="5" name="矩形 4"/>
          <p:cNvSpPr/>
          <p:nvPr/>
        </p:nvSpPr>
        <p:spPr bwMode="auto">
          <a:xfrm>
            <a:off x="1" y="1196750"/>
            <a:ext cx="12198350" cy="5661250"/>
          </a:xfrm>
          <a:prstGeom prst="rect">
            <a:avLst/>
          </a:prstGeom>
          <a:gradFill flip="none" rotWithShape="1">
            <a:gsLst>
              <a:gs pos="0">
                <a:srgbClr val="088CCC">
                  <a:alpha val="18000"/>
                </a:srgbClr>
              </a:gs>
              <a:gs pos="100000">
                <a:srgbClr val="088CCC">
                  <a:alpha val="0"/>
                </a:srgbClr>
              </a:gs>
            </a:gsLst>
            <a:lin ang="16200000" scaled="1"/>
            <a:tileRect/>
          </a:gradFill>
          <a:ln>
            <a:noFill/>
          </a:ln>
          <a:effectLst>
            <a:softEdge rad="0"/>
          </a:effectLst>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矩形 6"/>
          <p:cNvSpPr/>
          <p:nvPr/>
        </p:nvSpPr>
        <p:spPr bwMode="auto">
          <a:xfrm>
            <a:off x="0" y="1193343"/>
            <a:ext cx="6351430" cy="2659566"/>
          </a:xfrm>
          <a:prstGeom prst="rect">
            <a:avLst/>
          </a:prstGeom>
          <a:solidFill>
            <a:srgbClr val="088CCC"/>
          </a:soli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Freeform 7"/>
          <p:cNvSpPr/>
          <p:nvPr/>
        </p:nvSpPr>
        <p:spPr bwMode="auto">
          <a:xfrm rot="10800000">
            <a:off x="3461049" y="3499816"/>
            <a:ext cx="2609759" cy="2664130"/>
          </a:xfrm>
          <a:prstGeom prst="roundRect">
            <a:avLst>
              <a:gd name="adj" fmla="val 3090"/>
            </a:avLst>
          </a:prstGeom>
          <a:solidFill>
            <a:schemeClr val="bg1"/>
          </a:solidFill>
          <a:ln>
            <a:noFill/>
          </a:ln>
          <a:effectLst>
            <a:outerShdw blurRad="88900" dist="38100" dir="5400000" sx="99000" sy="99000" algn="t" rotWithShape="0">
              <a:srgbClr val="088CCC">
                <a:alpha val="10000"/>
              </a:srgbClr>
            </a:outerShd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defTabSz="1106170">
              <a:defRPr/>
            </a:pPr>
            <a:endParaRPr lang="zh-CN" altLang="en-US" sz="4785" dirty="0">
              <a:solidFill>
                <a:schemeClr val="bg1"/>
              </a:solidFill>
            </a:endParaRPr>
          </a:p>
        </p:txBody>
      </p:sp>
      <p:sp>
        <p:nvSpPr>
          <p:cNvPr id="11" name="矩形 10"/>
          <p:cNvSpPr/>
          <p:nvPr/>
        </p:nvSpPr>
        <p:spPr>
          <a:xfrm>
            <a:off x="3534538" y="3623913"/>
            <a:ext cx="2438768" cy="338554"/>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defRPr/>
            </a:pPr>
            <a:r>
              <a:rPr lang="zh-CN"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rPr>
              <a:t>训练体系完善</a:t>
            </a:r>
            <a:endParaRPr lang="en-US"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a:xfrm>
            <a:off x="3813140" y="4391848"/>
            <a:ext cx="1879333" cy="969496"/>
          </a:xfrm>
          <a:prstGeom prst="rect">
            <a:avLst/>
          </a:prstGeom>
          <a:noFill/>
          <a:ln>
            <a:noFill/>
          </a:ln>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buClr>
                <a:schemeClr val="accent2">
                  <a:lumMod val="60000"/>
                  <a:lumOff val="40000"/>
                </a:schemeClr>
              </a:buClr>
              <a:buSzPct val="70000"/>
              <a:defRPr/>
            </a:pPr>
            <a:r>
              <a:rPr lang="en-US" altLang="zh-CN" sz="2400" b="1" spc="120" dirty="0">
                <a:solidFill>
                  <a:srgbClr val="298CC5"/>
                </a:solidFill>
                <a:latin typeface="微软雅黑" panose="020B0503020204020204" pitchFamily="34" charset="-122"/>
                <a:ea typeface="微软雅黑" panose="020B0503020204020204" pitchFamily="34" charset="-122"/>
                <a:cs typeface="Arial" panose="020B0604020202020204" pitchFamily="34" charset="0"/>
              </a:rPr>
              <a:t>500+</a:t>
            </a:r>
          </a:p>
          <a:p>
            <a:pPr algn="ctr" defTabSz="1106170">
              <a:buClr>
                <a:schemeClr val="accent2">
                  <a:lumMod val="60000"/>
                  <a:lumOff val="40000"/>
                </a:schemeClr>
              </a:buClr>
              <a:buSzPct val="70000"/>
              <a:defRPr/>
            </a:pP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基于体育总局科研所专家团队研发、录制超过</a:t>
            </a:r>
            <a:r>
              <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500</a:t>
            </a: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个细分训练动作</a:t>
            </a:r>
            <a:endParaRPr lang="en-US" altLang="zh-CN" sz="1100" dirty="0">
              <a:solidFill>
                <a:srgbClr val="5F5D5D"/>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Freeform 7"/>
          <p:cNvSpPr/>
          <p:nvPr/>
        </p:nvSpPr>
        <p:spPr bwMode="auto">
          <a:xfrm rot="10800000">
            <a:off x="648445" y="3499816"/>
            <a:ext cx="2609759" cy="2664130"/>
          </a:xfrm>
          <a:prstGeom prst="roundRect">
            <a:avLst>
              <a:gd name="adj" fmla="val 3090"/>
            </a:avLst>
          </a:prstGeom>
          <a:solidFill>
            <a:schemeClr val="bg1"/>
          </a:solidFill>
          <a:ln>
            <a:noFill/>
          </a:ln>
          <a:effectLst>
            <a:outerShdw blurRad="88900" dist="38100" dir="5400000" sx="99000" sy="99000" algn="t" rotWithShape="0">
              <a:srgbClr val="088CCC">
                <a:alpha val="10000"/>
              </a:srgbClr>
            </a:outerShd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defTabSz="1106170">
              <a:defRPr/>
            </a:pPr>
            <a:endParaRPr lang="zh-CN" altLang="en-US" sz="4785" dirty="0">
              <a:solidFill>
                <a:schemeClr val="bg1"/>
              </a:solidFill>
            </a:endParaRPr>
          </a:p>
        </p:txBody>
      </p:sp>
      <p:sp>
        <p:nvSpPr>
          <p:cNvPr id="15" name="矩形 14"/>
          <p:cNvSpPr/>
          <p:nvPr/>
        </p:nvSpPr>
        <p:spPr>
          <a:xfrm>
            <a:off x="699858" y="3623913"/>
            <a:ext cx="2493280" cy="338554"/>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defRPr/>
            </a:pPr>
            <a:r>
              <a:rPr lang="zh-CN"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rPr>
              <a:t>多年研发打造  </a:t>
            </a:r>
            <a:endParaRPr lang="en-US"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a:xfrm>
            <a:off x="879541" y="4324675"/>
            <a:ext cx="2053387" cy="1967911"/>
          </a:xfrm>
          <a:prstGeom prst="rect">
            <a:avLst/>
          </a:prstGeom>
          <a:noFill/>
          <a:ln>
            <a:noFill/>
          </a:ln>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buClr>
                <a:schemeClr val="accent2">
                  <a:lumMod val="60000"/>
                  <a:lumOff val="40000"/>
                </a:schemeClr>
              </a:buClr>
              <a:buSzPct val="70000"/>
              <a:defRPr/>
            </a:pPr>
            <a:r>
              <a:rPr lang="en-US" altLang="zh-CN" sz="2000" b="1" spc="120" dirty="0">
                <a:solidFill>
                  <a:srgbClr val="298CC5"/>
                </a:solidFill>
                <a:latin typeface="微软雅黑" panose="020B0503020204020204" pitchFamily="34" charset="-122"/>
                <a:ea typeface="微软雅黑" panose="020B0503020204020204" pitchFamily="34" charset="-122"/>
                <a:cs typeface="Arial" panose="020B0604020202020204" pitchFamily="34" charset="0"/>
              </a:rPr>
              <a:t>10+</a:t>
            </a:r>
          </a:p>
          <a:p>
            <a:pPr algn="ctr" defTabSz="1106170">
              <a:buClr>
                <a:schemeClr val="accent2">
                  <a:lumMod val="60000"/>
                  <a:lumOff val="40000"/>
                </a:schemeClr>
              </a:buClr>
              <a:buSzPct val="70000"/>
              <a:defRPr/>
            </a:pP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自</a:t>
            </a:r>
            <a:r>
              <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2013</a:t>
            </a: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年以来，十年来持续研发打造</a:t>
            </a:r>
            <a:endPar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endParaRPr>
          </a:p>
          <a:p>
            <a:pPr algn="ctr" defTabSz="1106170">
              <a:buClr>
                <a:schemeClr val="accent2">
                  <a:lumMod val="60000"/>
                  <a:lumOff val="40000"/>
                </a:schemeClr>
              </a:buClr>
              <a:buSzPct val="70000"/>
              <a:defRPr/>
            </a:pPr>
            <a:endParaRPr lang="en-US" altLang="zh-CN" sz="1100" dirty="0">
              <a:solidFill>
                <a:srgbClr val="5F5D5D"/>
              </a:solidFill>
              <a:latin typeface="微软雅黑" panose="020B0503020204020204" pitchFamily="34" charset="-122"/>
              <a:ea typeface="微软雅黑" panose="020B0503020204020204" pitchFamily="34" charset="-122"/>
              <a:cs typeface="Arial" panose="020B0604020202020204" pitchFamily="34" charset="0"/>
            </a:endParaRPr>
          </a:p>
          <a:p>
            <a:pPr algn="ctr" defTabSz="1106170">
              <a:buClr>
                <a:schemeClr val="accent2">
                  <a:lumMod val="60000"/>
                  <a:lumOff val="40000"/>
                </a:schemeClr>
              </a:buClr>
              <a:buSzPct val="70000"/>
              <a:defRPr/>
            </a:pPr>
            <a:r>
              <a:rPr lang="en-US" altLang="zh-CN" sz="2000" b="1" spc="120" dirty="0">
                <a:solidFill>
                  <a:srgbClr val="298CC5"/>
                </a:solidFill>
                <a:latin typeface="微软雅黑" panose="020B0503020204020204" pitchFamily="34" charset="-122"/>
                <a:ea typeface="微软雅黑" panose="020B0503020204020204" pitchFamily="34" charset="-122"/>
                <a:cs typeface="Arial" panose="020B0604020202020204" pitchFamily="34" charset="0"/>
              </a:rPr>
              <a:t>15+</a:t>
            </a:r>
          </a:p>
          <a:p>
            <a:pPr algn="ctr" defTabSz="1106170">
              <a:buClr>
                <a:schemeClr val="accent2">
                  <a:lumMod val="60000"/>
                  <a:lumOff val="40000"/>
                </a:schemeClr>
              </a:buClr>
              <a:buSzPct val="70000"/>
              <a:defRPr/>
            </a:pP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在超</a:t>
            </a:r>
            <a:r>
              <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15</a:t>
            </a: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个省份开展儿童青少年身体姿态和脊柱健康筛查</a:t>
            </a:r>
            <a:endPar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endParaRPr>
          </a:p>
          <a:p>
            <a:pPr algn="ctr" defTabSz="1106170">
              <a:buClr>
                <a:schemeClr val="accent2">
                  <a:lumMod val="60000"/>
                  <a:lumOff val="40000"/>
                </a:schemeClr>
              </a:buClr>
              <a:buSzPct val="70000"/>
              <a:defRPr/>
            </a:pPr>
            <a:endParaRPr lang="en-US" altLang="zh-CN" sz="1100" dirty="0">
              <a:solidFill>
                <a:srgbClr val="5F5D5D"/>
              </a:solidFill>
              <a:latin typeface="微软雅黑" panose="020B0503020204020204" pitchFamily="34" charset="-122"/>
              <a:ea typeface="微软雅黑" panose="020B0503020204020204" pitchFamily="34" charset="-122"/>
              <a:cs typeface="Arial" panose="020B0604020202020204" pitchFamily="34" charset="0"/>
            </a:endParaRPr>
          </a:p>
          <a:p>
            <a:pPr algn="ctr" defTabSz="1106170">
              <a:lnSpc>
                <a:spcPct val="150000"/>
              </a:lnSpc>
              <a:buClr>
                <a:schemeClr val="accent2">
                  <a:lumMod val="60000"/>
                  <a:lumOff val="40000"/>
                </a:schemeClr>
              </a:buClr>
              <a:buSzPct val="70000"/>
              <a:defRPr/>
            </a:pPr>
            <a:endParaRPr lang="zh-CN" altLang="en-US" sz="1200" dirty="0">
              <a:solidFill>
                <a:srgbClr val="5F5D5D"/>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9" name="直接连接符 18"/>
          <p:cNvCxnSpPr/>
          <p:nvPr/>
        </p:nvCxnSpPr>
        <p:spPr bwMode="auto">
          <a:xfrm>
            <a:off x="967128" y="4114760"/>
            <a:ext cx="2088232" cy="0"/>
          </a:xfrm>
          <a:prstGeom prst="line">
            <a:avLst/>
          </a:prstGeom>
          <a:solidFill>
            <a:schemeClr val="tx2"/>
          </a:solidFill>
          <a:ln w="12700" cap="flat" cmpd="sng" algn="ctr">
            <a:gradFill flip="none" rotWithShape="1">
              <a:gsLst>
                <a:gs pos="0">
                  <a:schemeClr val="accent1">
                    <a:lumMod val="5000"/>
                    <a:lumOff val="95000"/>
                  </a:schemeClr>
                </a:gs>
                <a:gs pos="49000">
                  <a:schemeClr val="accent1">
                    <a:lumMod val="45000"/>
                    <a:lumOff val="55000"/>
                    <a:alpha val="50000"/>
                  </a:schemeClr>
                </a:gs>
                <a:gs pos="62000">
                  <a:schemeClr val="accent1">
                    <a:lumMod val="45000"/>
                    <a:lumOff val="55000"/>
                    <a:alpha val="50000"/>
                  </a:schemeClr>
                </a:gs>
                <a:gs pos="100000">
                  <a:schemeClr val="bg1"/>
                </a:gs>
              </a:gsLst>
              <a:path path="circle">
                <a:fillToRect l="100000" t="100000"/>
              </a:path>
              <a:tileRect r="-100000" b="-100000"/>
            </a:gradFill>
            <a:prstDash val="solid"/>
            <a:round/>
            <a:headEnd type="none" w="lg" len="lg"/>
            <a:tailEnd type="none" w="lg" len="lg"/>
          </a:ln>
        </p:spPr>
      </p:cxnSp>
      <p:cxnSp>
        <p:nvCxnSpPr>
          <p:cNvPr id="20" name="直接连接符 19"/>
          <p:cNvCxnSpPr/>
          <p:nvPr/>
        </p:nvCxnSpPr>
        <p:spPr bwMode="auto">
          <a:xfrm>
            <a:off x="3761631" y="4114760"/>
            <a:ext cx="2088232" cy="0"/>
          </a:xfrm>
          <a:prstGeom prst="line">
            <a:avLst/>
          </a:prstGeom>
          <a:solidFill>
            <a:schemeClr val="tx2"/>
          </a:solidFill>
          <a:ln w="12700" cap="flat" cmpd="sng" algn="ctr">
            <a:gradFill flip="none" rotWithShape="1">
              <a:gsLst>
                <a:gs pos="0">
                  <a:schemeClr val="accent1">
                    <a:lumMod val="5000"/>
                    <a:lumOff val="95000"/>
                  </a:schemeClr>
                </a:gs>
                <a:gs pos="49000">
                  <a:schemeClr val="accent1">
                    <a:lumMod val="45000"/>
                    <a:lumOff val="55000"/>
                    <a:alpha val="50000"/>
                  </a:schemeClr>
                </a:gs>
                <a:gs pos="62000">
                  <a:schemeClr val="accent1">
                    <a:lumMod val="45000"/>
                    <a:lumOff val="55000"/>
                    <a:alpha val="50000"/>
                  </a:schemeClr>
                </a:gs>
                <a:gs pos="100000">
                  <a:schemeClr val="bg1"/>
                </a:gs>
              </a:gsLst>
              <a:path path="circle">
                <a:fillToRect l="100000" t="100000"/>
              </a:path>
              <a:tileRect r="-100000" b="-100000"/>
            </a:gradFill>
            <a:prstDash val="solid"/>
            <a:round/>
            <a:headEnd type="none" w="lg" len="lg"/>
            <a:tailEnd type="none" w="lg" len="lg"/>
          </a:ln>
        </p:spPr>
      </p:cxnSp>
      <p:pic>
        <p:nvPicPr>
          <p:cNvPr id="39" name="图片 38"/>
          <p:cNvPicPr>
            <a:picLocks noChangeAspect="1"/>
          </p:cNvPicPr>
          <p:nvPr/>
        </p:nvPicPr>
        <p:blipFill rotWithShape="1">
          <a:blip r:embed="rId3"/>
          <a:srcRect l="813" r="-1"/>
          <a:stretch>
            <a:fillRect/>
          </a:stretch>
        </p:blipFill>
        <p:spPr>
          <a:xfrm>
            <a:off x="6071824" y="1193344"/>
            <a:ext cx="6120175" cy="2659566"/>
          </a:xfrm>
          <a:prstGeom prst="rect">
            <a:avLst/>
          </a:prstGeom>
        </p:spPr>
      </p:pic>
      <p:sp>
        <p:nvSpPr>
          <p:cNvPr id="24" name="矩形 23"/>
          <p:cNvSpPr/>
          <p:nvPr/>
        </p:nvSpPr>
        <p:spPr bwMode="auto">
          <a:xfrm>
            <a:off x="6069118" y="1193343"/>
            <a:ext cx="6129234" cy="2659566"/>
          </a:xfrm>
          <a:prstGeom prst="rect">
            <a:avLst/>
          </a:prstGeom>
          <a:gradFill flip="none" rotWithShape="1">
            <a:gsLst>
              <a:gs pos="0">
                <a:srgbClr val="088CCC"/>
              </a:gs>
              <a:gs pos="100000">
                <a:srgbClr val="088CCC">
                  <a:alpha val="2000"/>
                </a:srgbClr>
              </a:gs>
            </a:gsLst>
            <a:lin ang="0" scaled="1"/>
            <a:tileRect/>
          </a:gra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5" name="Freeform 7"/>
          <p:cNvSpPr/>
          <p:nvPr/>
        </p:nvSpPr>
        <p:spPr bwMode="auto">
          <a:xfrm rot="10800000">
            <a:off x="9071673" y="3499816"/>
            <a:ext cx="2609759" cy="2664130"/>
          </a:xfrm>
          <a:prstGeom prst="roundRect">
            <a:avLst>
              <a:gd name="adj" fmla="val 3090"/>
            </a:avLst>
          </a:prstGeom>
          <a:solidFill>
            <a:schemeClr val="bg1"/>
          </a:solidFill>
          <a:ln>
            <a:noFill/>
          </a:ln>
          <a:effectLst>
            <a:outerShdw blurRad="88900" dist="38100" dir="5400000" sx="99000" sy="99000" algn="t" rotWithShape="0">
              <a:srgbClr val="088CCC">
                <a:alpha val="10000"/>
              </a:srgbClr>
            </a:outerShd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defTabSz="1106170">
              <a:defRPr/>
            </a:pPr>
            <a:endParaRPr lang="zh-CN" altLang="en-US" sz="4785" dirty="0">
              <a:solidFill>
                <a:schemeClr val="bg1"/>
              </a:solidFill>
            </a:endParaRPr>
          </a:p>
        </p:txBody>
      </p:sp>
      <p:sp>
        <p:nvSpPr>
          <p:cNvPr id="26" name="Freeform 7"/>
          <p:cNvSpPr/>
          <p:nvPr/>
        </p:nvSpPr>
        <p:spPr bwMode="auto">
          <a:xfrm rot="10800000">
            <a:off x="6260760" y="3499817"/>
            <a:ext cx="2609759" cy="2664130"/>
          </a:xfrm>
          <a:prstGeom prst="roundRect">
            <a:avLst>
              <a:gd name="adj" fmla="val 3090"/>
            </a:avLst>
          </a:prstGeom>
          <a:solidFill>
            <a:schemeClr val="bg1"/>
          </a:solidFill>
          <a:ln>
            <a:noFill/>
          </a:ln>
          <a:effectLst>
            <a:outerShdw blurRad="88900" dist="38100" dir="5400000" sx="99000" sy="99000" algn="t" rotWithShape="0">
              <a:srgbClr val="088CCC">
                <a:alpha val="10000"/>
              </a:srgbClr>
            </a:outerShd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defTabSz="1106170">
              <a:defRPr/>
            </a:pPr>
            <a:endParaRPr lang="zh-CN" altLang="en-US" sz="4785" dirty="0">
              <a:solidFill>
                <a:schemeClr val="bg1"/>
              </a:solidFill>
            </a:endParaRPr>
          </a:p>
        </p:txBody>
      </p:sp>
      <p:sp>
        <p:nvSpPr>
          <p:cNvPr id="27" name="矩形 26"/>
          <p:cNvSpPr/>
          <p:nvPr/>
        </p:nvSpPr>
        <p:spPr>
          <a:xfrm>
            <a:off x="9122775" y="3623913"/>
            <a:ext cx="2488916" cy="338554"/>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defRPr/>
            </a:pPr>
            <a:r>
              <a:rPr lang="zh-CN"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rPr>
              <a:t>广泛实践应用</a:t>
            </a:r>
            <a:endParaRPr lang="en-US"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9480448" y="4391848"/>
            <a:ext cx="1806405" cy="1015663"/>
          </a:xfrm>
          <a:prstGeom prst="rect">
            <a:avLst/>
          </a:prstGeom>
          <a:noFill/>
          <a:ln>
            <a:noFill/>
          </a:ln>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buClr>
                <a:schemeClr val="accent2">
                  <a:lumMod val="60000"/>
                  <a:lumOff val="40000"/>
                </a:schemeClr>
              </a:buClr>
              <a:buSzPct val="70000"/>
              <a:defRPr/>
            </a:pPr>
            <a:r>
              <a:rPr lang="en-US" altLang="zh-CN" sz="2400" b="1" spc="120" dirty="0">
                <a:solidFill>
                  <a:srgbClr val="298CC5"/>
                </a:solidFill>
                <a:latin typeface="微软雅黑" panose="020B0503020204020204" pitchFamily="34" charset="-122"/>
                <a:ea typeface="微软雅黑" panose="020B0503020204020204" pitchFamily="34" charset="-122"/>
                <a:cs typeface="Arial" panose="020B0604020202020204" pitchFamily="34" charset="0"/>
              </a:rPr>
              <a:t>100,000+</a:t>
            </a:r>
          </a:p>
          <a:p>
            <a:pPr algn="ctr" defTabSz="1106170">
              <a:buClr>
                <a:schemeClr val="accent2">
                  <a:lumMod val="60000"/>
                  <a:lumOff val="40000"/>
                </a:schemeClr>
              </a:buClr>
              <a:buSzPct val="70000"/>
              <a:defRPr/>
            </a:pPr>
            <a:r>
              <a:rPr lang="zh-CN" altLang="en-US" sz="12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基于超</a:t>
            </a:r>
            <a:r>
              <a:rPr lang="en-US" altLang="zh-CN" sz="12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10</a:t>
            </a:r>
            <a:r>
              <a:rPr lang="zh-CN" altLang="en-US" sz="12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万人次的儿童青少年身体姿态与脊柱健康测试数据</a:t>
            </a:r>
            <a:endParaRPr lang="en-US" altLang="zh-CN" sz="1200" dirty="0">
              <a:solidFill>
                <a:srgbClr val="5F5D5D"/>
              </a:solidFill>
              <a:latin typeface="华文中宋" panose="02010600040101010101" pitchFamily="2" charset="-122"/>
              <a:ea typeface="华文中宋" panose="02010600040101010101" pitchFamily="2" charset="-122"/>
              <a:cs typeface="Arial" panose="020B0604020202020204" pitchFamily="34" charset="0"/>
            </a:endParaRPr>
          </a:p>
        </p:txBody>
      </p:sp>
      <p:sp>
        <p:nvSpPr>
          <p:cNvPr id="32" name="矩形 31"/>
          <p:cNvSpPr/>
          <p:nvPr/>
        </p:nvSpPr>
        <p:spPr>
          <a:xfrm>
            <a:off x="6351431" y="3623913"/>
            <a:ext cx="2454292" cy="338554"/>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defRPr/>
            </a:pPr>
            <a:r>
              <a:rPr lang="zh-CN"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rPr>
              <a:t>顶尖专家授课</a:t>
            </a:r>
            <a:endParaRPr lang="en-US"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a:xfrm>
            <a:off x="6489328" y="4391848"/>
            <a:ext cx="2186671" cy="969496"/>
          </a:xfrm>
          <a:prstGeom prst="rect">
            <a:avLst/>
          </a:prstGeom>
          <a:noFill/>
          <a:ln>
            <a:noFill/>
          </a:ln>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buClr>
                <a:schemeClr val="accent2">
                  <a:lumMod val="60000"/>
                  <a:lumOff val="40000"/>
                </a:schemeClr>
              </a:buClr>
              <a:buSzPct val="70000"/>
              <a:defRPr/>
            </a:pPr>
            <a:r>
              <a:rPr lang="en-US" altLang="zh-CN" sz="2400" b="1" spc="120" dirty="0">
                <a:solidFill>
                  <a:srgbClr val="298CC5"/>
                </a:solidFill>
                <a:latin typeface="微软雅黑" panose="020B0503020204020204" pitchFamily="34" charset="-122"/>
                <a:ea typeface="微软雅黑" panose="020B0503020204020204" pitchFamily="34" charset="-122"/>
                <a:cs typeface="Arial" panose="020B0604020202020204" pitchFamily="34" charset="0"/>
              </a:rPr>
              <a:t>50+</a:t>
            </a:r>
          </a:p>
          <a:p>
            <a:pPr algn="ctr" defTabSz="1106170">
              <a:buClr>
                <a:schemeClr val="accent2">
                  <a:lumMod val="60000"/>
                  <a:lumOff val="40000"/>
                </a:schemeClr>
              </a:buClr>
              <a:buSzPct val="70000"/>
              <a:defRPr/>
            </a:pP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联合国际国内体育、医疗、卫生、健康、教育等领域的权威、知名专家组建专家授课团队</a:t>
            </a:r>
            <a:endPar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endParaRPr>
          </a:p>
        </p:txBody>
      </p:sp>
      <p:cxnSp>
        <p:nvCxnSpPr>
          <p:cNvPr id="34" name="直接连接符 33"/>
          <p:cNvCxnSpPr/>
          <p:nvPr/>
        </p:nvCxnSpPr>
        <p:spPr bwMode="auto">
          <a:xfrm>
            <a:off x="6603231" y="4114760"/>
            <a:ext cx="2088232" cy="0"/>
          </a:xfrm>
          <a:prstGeom prst="line">
            <a:avLst/>
          </a:prstGeom>
          <a:solidFill>
            <a:schemeClr val="tx2"/>
          </a:solidFill>
          <a:ln w="12700" cap="flat" cmpd="sng" algn="ctr">
            <a:gradFill flip="none" rotWithShape="1">
              <a:gsLst>
                <a:gs pos="0">
                  <a:schemeClr val="accent1">
                    <a:lumMod val="5000"/>
                    <a:lumOff val="95000"/>
                  </a:schemeClr>
                </a:gs>
                <a:gs pos="49000">
                  <a:schemeClr val="accent1">
                    <a:lumMod val="45000"/>
                    <a:lumOff val="55000"/>
                    <a:alpha val="50000"/>
                  </a:schemeClr>
                </a:gs>
                <a:gs pos="62000">
                  <a:schemeClr val="accent1">
                    <a:lumMod val="45000"/>
                    <a:lumOff val="55000"/>
                    <a:alpha val="50000"/>
                  </a:schemeClr>
                </a:gs>
                <a:gs pos="100000">
                  <a:schemeClr val="bg1"/>
                </a:gs>
              </a:gsLst>
              <a:path path="circle">
                <a:fillToRect l="100000" t="100000"/>
              </a:path>
              <a:tileRect r="-100000" b="-100000"/>
            </a:gradFill>
            <a:prstDash val="solid"/>
            <a:round/>
            <a:headEnd type="none" w="lg" len="lg"/>
            <a:tailEnd type="none" w="lg" len="lg"/>
          </a:ln>
        </p:spPr>
      </p:cxnSp>
      <p:cxnSp>
        <p:nvCxnSpPr>
          <p:cNvPr id="35" name="直接连接符 34"/>
          <p:cNvCxnSpPr/>
          <p:nvPr/>
        </p:nvCxnSpPr>
        <p:spPr bwMode="auto">
          <a:xfrm>
            <a:off x="9339535" y="4114760"/>
            <a:ext cx="2088232" cy="0"/>
          </a:xfrm>
          <a:prstGeom prst="line">
            <a:avLst/>
          </a:prstGeom>
          <a:solidFill>
            <a:schemeClr val="tx2"/>
          </a:solidFill>
          <a:ln w="12700" cap="flat" cmpd="sng" algn="ctr">
            <a:gradFill flip="none" rotWithShape="1">
              <a:gsLst>
                <a:gs pos="0">
                  <a:schemeClr val="accent1">
                    <a:lumMod val="5000"/>
                    <a:lumOff val="95000"/>
                  </a:schemeClr>
                </a:gs>
                <a:gs pos="49000">
                  <a:schemeClr val="accent1">
                    <a:lumMod val="45000"/>
                    <a:lumOff val="55000"/>
                    <a:alpha val="50000"/>
                  </a:schemeClr>
                </a:gs>
                <a:gs pos="62000">
                  <a:schemeClr val="accent1">
                    <a:lumMod val="45000"/>
                    <a:lumOff val="55000"/>
                    <a:alpha val="50000"/>
                  </a:schemeClr>
                </a:gs>
                <a:gs pos="100000">
                  <a:schemeClr val="bg1"/>
                </a:gs>
              </a:gsLst>
              <a:path path="circle">
                <a:fillToRect l="100000" t="100000"/>
              </a:path>
              <a:tileRect r="-100000" b="-100000"/>
            </a:gradFill>
            <a:prstDash val="solid"/>
            <a:round/>
            <a:headEnd type="none" w="lg" len="lg"/>
            <a:tailEnd type="none" w="lg" len="lg"/>
          </a:ln>
        </p:spPr>
      </p:cxnSp>
      <p:sp>
        <p:nvSpPr>
          <p:cNvPr id="18" name="矩形 17"/>
          <p:cNvSpPr/>
          <p:nvPr/>
        </p:nvSpPr>
        <p:spPr>
          <a:xfrm>
            <a:off x="651482" y="1652223"/>
            <a:ext cx="6348392" cy="1230593"/>
          </a:xfrm>
          <a:prstGeom prst="rect">
            <a:avLst/>
          </a:prstGeom>
        </p:spPr>
        <p:txBody>
          <a:bodyPr wrap="square">
            <a:spAutoFit/>
          </a:bodyPr>
          <a:lstStyle/>
          <a:p>
            <a:pPr>
              <a:lnSpc>
                <a:spcPct val="200000"/>
              </a:lnSpc>
            </a:pPr>
            <a:r>
              <a:rPr lang="zh-CN" altLang="en-US" sz="2000" b="1" dirty="0">
                <a:solidFill>
                  <a:schemeClr val="bg1"/>
                </a:solidFill>
                <a:latin typeface="微软雅黑" panose="020B0503020204020204" pitchFamily="34" charset="-122"/>
                <a:ea typeface="微软雅黑" panose="020B0503020204020204" pitchFamily="34" charset="-122"/>
              </a:rPr>
              <a:t>以儿童青少年身体姿态与脊柱健康为核心，打</a:t>
            </a:r>
            <a:endParaRPr lang="en-US" altLang="zh-CN" sz="2000" b="1" dirty="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2000" b="1" dirty="0">
                <a:solidFill>
                  <a:schemeClr val="bg1"/>
                </a:solidFill>
                <a:latin typeface="微软雅黑" panose="020B0503020204020204" pitchFamily="34" charset="-122"/>
                <a:ea typeface="微软雅黑" panose="020B0503020204020204" pitchFamily="34" charset="-122"/>
              </a:rPr>
              <a:t>造国内最权威、最科学的运动干预数字化解决方案</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388114" y="404167"/>
            <a:ext cx="1415772"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央视报道</a:t>
            </a:r>
          </a:p>
        </p:txBody>
      </p:sp>
      <p:sp>
        <p:nvSpPr>
          <p:cNvPr id="2" name="标题 1">
            <a:extLst>
              <a:ext uri="{FF2B5EF4-FFF2-40B4-BE49-F238E27FC236}">
                <a16:creationId xmlns:a16="http://schemas.microsoft.com/office/drawing/2014/main" id="{FF9AA457-63CD-B21F-C744-C4A177FACA3D}"/>
              </a:ext>
            </a:extLst>
          </p:cNvPr>
          <p:cNvSpPr txBox="1"/>
          <p:nvPr/>
        </p:nvSpPr>
        <p:spPr>
          <a:xfrm flipH="1">
            <a:off x="451274" y="2014990"/>
            <a:ext cx="45719" cy="355709"/>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a:extLst>
              <a:ext uri="{FF2B5EF4-FFF2-40B4-BE49-F238E27FC236}">
                <a16:creationId xmlns:a16="http://schemas.microsoft.com/office/drawing/2014/main" id="{577B8B52-4208-B968-53EA-1F9F535772B7}"/>
              </a:ext>
            </a:extLst>
          </p:cNvPr>
          <p:cNvSpPr txBox="1"/>
          <p:nvPr/>
        </p:nvSpPr>
        <p:spPr>
          <a:xfrm>
            <a:off x="593259" y="1962012"/>
            <a:ext cx="5805327" cy="461665"/>
          </a:xfrm>
          <a:prstGeom prst="rect">
            <a:avLst/>
          </a:prstGeom>
          <a:noFill/>
          <a:ln>
            <a:noFill/>
          </a:ln>
        </p:spPr>
        <p:txBody>
          <a:bodyPr vert="horz" wrap="square" lIns="91440" tIns="45720" rIns="91440" bIns="45720" rtlCol="0" anchor="ctr"/>
          <a:lstStyle/>
          <a:p>
            <a:pPr algn="l"/>
            <a:r>
              <a:rPr kumimoji="1" lang="zh-CN" altLang="en-US" sz="2000" dirty="0">
                <a:ln w="12700">
                  <a:noFill/>
                </a:ln>
                <a:solidFill>
                  <a:schemeClr val="tx1">
                    <a:lumMod val="85000"/>
                    <a:lumOff val="15000"/>
                  </a:schemeClr>
                </a:solidFill>
                <a:latin typeface="微软雅黑" panose="020B0503020204020204" pitchFamily="34" charset="-122"/>
                <a:ea typeface="微软雅黑" panose="020B0503020204020204" pitchFamily="34" charset="-122"/>
              </a:rPr>
              <a:t>中央</a:t>
            </a:r>
            <a:r>
              <a:rPr kumimoji="1" lang="en-US" altLang="zh-CN" sz="2000" dirty="0">
                <a:ln w="12700">
                  <a:noFill/>
                </a:ln>
                <a:solidFill>
                  <a:schemeClr val="tx1">
                    <a:lumMod val="85000"/>
                    <a:lumOff val="15000"/>
                  </a:schemeClr>
                </a:solidFill>
                <a:latin typeface="微软雅黑" panose="020B0503020204020204" pitchFamily="34" charset="-122"/>
                <a:ea typeface="微软雅黑" panose="020B0503020204020204" pitchFamily="34" charset="-122"/>
              </a:rPr>
              <a:t>1</a:t>
            </a:r>
            <a:r>
              <a:rPr kumimoji="1" lang="zh-CN" altLang="en-US" sz="2000" dirty="0">
                <a:ln w="12700">
                  <a:noFill/>
                </a:ln>
                <a:solidFill>
                  <a:schemeClr val="tx1">
                    <a:lumMod val="85000"/>
                    <a:lumOff val="15000"/>
                  </a:schemeClr>
                </a:solidFill>
                <a:latin typeface="微软雅黑" panose="020B0503020204020204" pitchFamily="34" charset="-122"/>
                <a:ea typeface="微软雅黑" panose="020B0503020204020204" pitchFamily="34" charset="-122"/>
              </a:rPr>
              <a:t>台</a:t>
            </a:r>
            <a:r>
              <a:rPr kumimoji="1" lang="en-US" altLang="zh-CN" sz="2000" dirty="0">
                <a:ln w="12700">
                  <a:noFill/>
                </a:ln>
                <a:solidFill>
                  <a:schemeClr val="tx1">
                    <a:lumMod val="85000"/>
                    <a:lumOff val="15000"/>
                  </a:schemeClr>
                </a:solidFill>
                <a:latin typeface="微软雅黑" panose="020B0503020204020204" pitchFamily="34" charset="-122"/>
                <a:ea typeface="微软雅黑" panose="020B0503020204020204" pitchFamily="34" charset="-122"/>
              </a:rPr>
              <a:t>-</a:t>
            </a:r>
            <a:r>
              <a:rPr kumimoji="1" lang="zh-CN" altLang="en-US" sz="2000" dirty="0">
                <a:ln w="12700">
                  <a:noFill/>
                </a:ln>
                <a:solidFill>
                  <a:schemeClr val="tx1">
                    <a:lumMod val="85000"/>
                    <a:lumOff val="15000"/>
                  </a:schemeClr>
                </a:solidFill>
                <a:latin typeface="微软雅黑" panose="020B0503020204020204" pitchFamily="34" charset="-122"/>
                <a:ea typeface="微软雅黑" panose="020B0503020204020204" pitchFamily="34" charset="-122"/>
              </a:rPr>
              <a:t> </a:t>
            </a:r>
            <a:r>
              <a:rPr kumimoji="1" lang="en-US" altLang="zh-CN" sz="2000" dirty="0">
                <a:ln w="12700">
                  <a:noFill/>
                </a:ln>
                <a:solidFill>
                  <a:schemeClr val="tx1">
                    <a:lumMod val="85000"/>
                    <a:lumOff val="15000"/>
                  </a:schemeClr>
                </a:solidFill>
                <a:latin typeface="微软雅黑" panose="020B0503020204020204" pitchFamily="34" charset="-122"/>
                <a:ea typeface="微软雅黑" panose="020B0503020204020204" pitchFamily="34" charset="-122"/>
              </a:rPr>
              <a:t>CCTV1 </a:t>
            </a:r>
            <a:r>
              <a:rPr kumimoji="1" lang="zh-CN" altLang="en-US" sz="2000" dirty="0">
                <a:ln w="12700">
                  <a:noFill/>
                </a:ln>
                <a:solidFill>
                  <a:schemeClr val="tx1">
                    <a:lumMod val="85000"/>
                    <a:lumOff val="15000"/>
                  </a:schemeClr>
                </a:solidFill>
                <a:latin typeface="微软雅黑" panose="020B0503020204020204" pitchFamily="34" charset="-122"/>
                <a:ea typeface="微软雅黑" panose="020B0503020204020204" pitchFamily="34" charset="-122"/>
              </a:rPr>
              <a:t>报道</a:t>
            </a:r>
          </a:p>
        </p:txBody>
      </p:sp>
      <p:pic>
        <p:nvPicPr>
          <p:cNvPr id="4" name="图片 3" descr="中央1台1">
            <a:extLst>
              <a:ext uri="{FF2B5EF4-FFF2-40B4-BE49-F238E27FC236}">
                <a16:creationId xmlns:a16="http://schemas.microsoft.com/office/drawing/2014/main" id="{80BD2A60-958D-1740-B876-D5123EF9B1DB}"/>
              </a:ext>
            </a:extLst>
          </p:cNvPr>
          <p:cNvPicPr>
            <a:picLocks noChangeAspect="1"/>
          </p:cNvPicPr>
          <p:nvPr/>
        </p:nvPicPr>
        <p:blipFill>
          <a:blip r:embed="rId4"/>
          <a:stretch>
            <a:fillRect/>
          </a:stretch>
        </p:blipFill>
        <p:spPr>
          <a:xfrm>
            <a:off x="5060950" y="1597237"/>
            <a:ext cx="3422015" cy="1910080"/>
          </a:xfrm>
          <a:prstGeom prst="rect">
            <a:avLst/>
          </a:prstGeom>
        </p:spPr>
      </p:pic>
      <p:pic>
        <p:nvPicPr>
          <p:cNvPr id="5" name="图片 4" descr="中央1台2">
            <a:extLst>
              <a:ext uri="{FF2B5EF4-FFF2-40B4-BE49-F238E27FC236}">
                <a16:creationId xmlns:a16="http://schemas.microsoft.com/office/drawing/2014/main" id="{4408262C-3FF0-4204-6449-74C980626869}"/>
              </a:ext>
            </a:extLst>
          </p:cNvPr>
          <p:cNvPicPr>
            <a:picLocks noChangeAspect="1"/>
          </p:cNvPicPr>
          <p:nvPr/>
        </p:nvPicPr>
        <p:blipFill>
          <a:blip r:embed="rId5"/>
          <a:stretch>
            <a:fillRect/>
          </a:stretch>
        </p:blipFill>
        <p:spPr>
          <a:xfrm>
            <a:off x="8598535" y="1597237"/>
            <a:ext cx="3406775" cy="1909445"/>
          </a:xfrm>
          <a:prstGeom prst="rect">
            <a:avLst/>
          </a:prstGeom>
        </p:spPr>
      </p:pic>
      <p:pic>
        <p:nvPicPr>
          <p:cNvPr id="6" name="图片 5" descr="中央1台3">
            <a:extLst>
              <a:ext uri="{FF2B5EF4-FFF2-40B4-BE49-F238E27FC236}">
                <a16:creationId xmlns:a16="http://schemas.microsoft.com/office/drawing/2014/main" id="{C92F01CD-BFB7-A587-1062-100756D1F950}"/>
              </a:ext>
            </a:extLst>
          </p:cNvPr>
          <p:cNvPicPr>
            <a:picLocks noChangeAspect="1"/>
          </p:cNvPicPr>
          <p:nvPr/>
        </p:nvPicPr>
        <p:blipFill>
          <a:blip r:embed="rId6"/>
          <a:stretch>
            <a:fillRect/>
          </a:stretch>
        </p:blipFill>
        <p:spPr>
          <a:xfrm>
            <a:off x="5060950" y="3641302"/>
            <a:ext cx="3422015" cy="1923415"/>
          </a:xfrm>
          <a:prstGeom prst="rect">
            <a:avLst/>
          </a:prstGeom>
        </p:spPr>
      </p:pic>
      <p:pic>
        <p:nvPicPr>
          <p:cNvPr id="7" name="图片 6" descr="中央1台4">
            <a:extLst>
              <a:ext uri="{FF2B5EF4-FFF2-40B4-BE49-F238E27FC236}">
                <a16:creationId xmlns:a16="http://schemas.microsoft.com/office/drawing/2014/main" id="{1CB5A7F3-888E-ABBE-DF0F-9141F2CE59E5}"/>
              </a:ext>
            </a:extLst>
          </p:cNvPr>
          <p:cNvPicPr>
            <a:picLocks noChangeAspect="1"/>
          </p:cNvPicPr>
          <p:nvPr/>
        </p:nvPicPr>
        <p:blipFill>
          <a:blip r:embed="rId7"/>
          <a:stretch>
            <a:fillRect/>
          </a:stretch>
        </p:blipFill>
        <p:spPr>
          <a:xfrm>
            <a:off x="8612505" y="3641302"/>
            <a:ext cx="3406140" cy="1909445"/>
          </a:xfrm>
          <a:prstGeom prst="rect">
            <a:avLst/>
          </a:prstGeom>
        </p:spPr>
      </p:pic>
      <p:sp>
        <p:nvSpPr>
          <p:cNvPr id="8" name="文本框 7">
            <a:extLst>
              <a:ext uri="{FF2B5EF4-FFF2-40B4-BE49-F238E27FC236}">
                <a16:creationId xmlns:a16="http://schemas.microsoft.com/office/drawing/2014/main" id="{532E18F3-C533-71C4-5543-5FF1A928BE3C}"/>
              </a:ext>
            </a:extLst>
          </p:cNvPr>
          <p:cNvSpPr txBox="1"/>
          <p:nvPr/>
        </p:nvSpPr>
        <p:spPr>
          <a:xfrm>
            <a:off x="683158" y="2788452"/>
            <a:ext cx="3538534" cy="26314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央视</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CCTV1《</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晚间新闻</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报道，公司创始人兼</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CEO</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 栾凯作为脊柱健康测试评估专家接受采访；</a:t>
            </a:r>
            <a:endPar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画面即为使用</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CISS--SHS100  </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脊柱健康身体姿态</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AI</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评估系统进行测试筛查评估。包括设备测试过程和评估报告特写画面。</a:t>
            </a:r>
          </a:p>
          <a:p>
            <a:pPr marL="285750" indent="-285750">
              <a:buFont typeface="Arial" panose="020B0604020202020204" pitchFamily="34" charset="0"/>
              <a:buChar char="•"/>
            </a:pPr>
            <a:endParaRPr lang="zh-CN" altLang="en-US" dirty="0"/>
          </a:p>
        </p:txBody>
      </p:sp>
    </p:spTree>
    <p:custDataLst>
      <p:tags r:id="rId1"/>
    </p:custDataLst>
    <p:extLst>
      <p:ext uri="{BB962C8B-B14F-4D97-AF65-F5344CB8AC3E}">
        <p14:creationId xmlns:p14="http://schemas.microsoft.com/office/powerpoint/2010/main" val="25264874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flipV="1">
            <a:off x="0" y="634999"/>
            <a:ext cx="4174067" cy="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212667" y="634999"/>
            <a:ext cx="3979333" cy="1"/>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968250" y="404167"/>
            <a:ext cx="2339102"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思源黑体 Normal" panose="020B0400000000000000" pitchFamily="34" charset="-122"/>
                <a:ea typeface="思源黑体 Normal" panose="020B0400000000000000" pitchFamily="34" charset="-122"/>
              </a:rPr>
              <a:t>国家级媒体报道</a:t>
            </a:r>
          </a:p>
        </p:txBody>
      </p:sp>
      <p:pic>
        <p:nvPicPr>
          <p:cNvPr id="4" name="图片 3">
            <a:extLst>
              <a:ext uri="{FF2B5EF4-FFF2-40B4-BE49-F238E27FC236}">
                <a16:creationId xmlns:a16="http://schemas.microsoft.com/office/drawing/2014/main" id="{0E09B2C2-B6A7-A8F3-9D6D-A5D868C0149F}"/>
              </a:ext>
            </a:extLst>
          </p:cNvPr>
          <p:cNvPicPr>
            <a:picLocks noChangeAspect="1"/>
          </p:cNvPicPr>
          <p:nvPr/>
        </p:nvPicPr>
        <p:blipFill>
          <a:blip r:embed="rId3"/>
          <a:stretch>
            <a:fillRect/>
          </a:stretch>
        </p:blipFill>
        <p:spPr>
          <a:xfrm>
            <a:off x="688867" y="959129"/>
            <a:ext cx="4033330" cy="2563166"/>
          </a:xfrm>
          <a:prstGeom prst="rect">
            <a:avLst/>
          </a:prstGeom>
        </p:spPr>
      </p:pic>
      <p:pic>
        <p:nvPicPr>
          <p:cNvPr id="6" name="图片 5">
            <a:extLst>
              <a:ext uri="{FF2B5EF4-FFF2-40B4-BE49-F238E27FC236}">
                <a16:creationId xmlns:a16="http://schemas.microsoft.com/office/drawing/2014/main" id="{31289F87-0C4D-2FE0-DA67-D8D013D0D3A1}"/>
              </a:ext>
            </a:extLst>
          </p:cNvPr>
          <p:cNvPicPr>
            <a:picLocks noChangeAspect="1"/>
          </p:cNvPicPr>
          <p:nvPr/>
        </p:nvPicPr>
        <p:blipFill>
          <a:blip r:embed="rId4"/>
          <a:stretch>
            <a:fillRect/>
          </a:stretch>
        </p:blipFill>
        <p:spPr>
          <a:xfrm>
            <a:off x="655025" y="3699435"/>
            <a:ext cx="4067172" cy="2659763"/>
          </a:xfrm>
          <a:prstGeom prst="rect">
            <a:avLst/>
          </a:prstGeom>
        </p:spPr>
      </p:pic>
      <p:pic>
        <p:nvPicPr>
          <p:cNvPr id="8" name="图片 7">
            <a:extLst>
              <a:ext uri="{FF2B5EF4-FFF2-40B4-BE49-F238E27FC236}">
                <a16:creationId xmlns:a16="http://schemas.microsoft.com/office/drawing/2014/main" id="{4A58BBE6-A009-D98C-AA27-2BD8E6D15B86}"/>
              </a:ext>
            </a:extLst>
          </p:cNvPr>
          <p:cNvPicPr>
            <a:picLocks noChangeAspect="1"/>
          </p:cNvPicPr>
          <p:nvPr/>
        </p:nvPicPr>
        <p:blipFill>
          <a:blip r:embed="rId5"/>
          <a:stretch>
            <a:fillRect/>
          </a:stretch>
        </p:blipFill>
        <p:spPr>
          <a:xfrm>
            <a:off x="6137801" y="837142"/>
            <a:ext cx="3979334" cy="2594541"/>
          </a:xfrm>
          <a:prstGeom prst="rect">
            <a:avLst/>
          </a:prstGeom>
        </p:spPr>
      </p:pic>
      <p:pic>
        <p:nvPicPr>
          <p:cNvPr id="10" name="图片 9">
            <a:extLst>
              <a:ext uri="{FF2B5EF4-FFF2-40B4-BE49-F238E27FC236}">
                <a16:creationId xmlns:a16="http://schemas.microsoft.com/office/drawing/2014/main" id="{9A9C81C2-2C62-5A54-D4D9-0949BE5F7F98}"/>
              </a:ext>
            </a:extLst>
          </p:cNvPr>
          <p:cNvPicPr>
            <a:picLocks noChangeAspect="1"/>
          </p:cNvPicPr>
          <p:nvPr/>
        </p:nvPicPr>
        <p:blipFill>
          <a:blip r:embed="rId6"/>
          <a:stretch>
            <a:fillRect/>
          </a:stretch>
        </p:blipFill>
        <p:spPr>
          <a:xfrm>
            <a:off x="6438516" y="3719487"/>
            <a:ext cx="3333301" cy="2620890"/>
          </a:xfrm>
          <a:prstGeom prst="rect">
            <a:avLst/>
          </a:prstGeom>
        </p:spPr>
      </p:pic>
      <p:sp>
        <p:nvSpPr>
          <p:cNvPr id="11" name="文本框 10">
            <a:extLst>
              <a:ext uri="{FF2B5EF4-FFF2-40B4-BE49-F238E27FC236}">
                <a16:creationId xmlns:a16="http://schemas.microsoft.com/office/drawing/2014/main" id="{5B3ED684-61A8-483C-27A4-A6C2D9B70148}"/>
              </a:ext>
            </a:extLst>
          </p:cNvPr>
          <p:cNvSpPr txBox="1"/>
          <p:nvPr/>
        </p:nvSpPr>
        <p:spPr>
          <a:xfrm>
            <a:off x="1309609" y="3297968"/>
            <a:ext cx="2364316" cy="369332"/>
          </a:xfrm>
          <a:prstGeom prst="rect">
            <a:avLst/>
          </a:prstGeom>
          <a:noFill/>
        </p:spPr>
        <p:txBody>
          <a:bodyPr wrap="square">
            <a:spAutoFit/>
          </a:bodyPr>
          <a:lstStyle/>
          <a:p>
            <a:pPr algn="ctr"/>
            <a:r>
              <a:rPr lang="zh-CN" altLang="en-US" sz="1800" dirty="0">
                <a:solidFill>
                  <a:srgbClr val="C00000"/>
                </a:solidFill>
                <a:latin typeface="金山云技术体" pitchFamily="2" charset="-122"/>
                <a:ea typeface="金山云技术体" pitchFamily="2" charset="-122"/>
              </a:rPr>
              <a:t>人民日报</a:t>
            </a:r>
            <a:endParaRPr lang="zh-CN" altLang="en-US" dirty="0">
              <a:solidFill>
                <a:srgbClr val="C00000"/>
              </a:solidFill>
              <a:latin typeface="金山云技术体" pitchFamily="2" charset="-122"/>
              <a:ea typeface="金山云技术体" pitchFamily="2" charset="-122"/>
            </a:endParaRPr>
          </a:p>
        </p:txBody>
      </p:sp>
      <p:sp>
        <p:nvSpPr>
          <p:cNvPr id="12" name="文本框 11">
            <a:extLst>
              <a:ext uri="{FF2B5EF4-FFF2-40B4-BE49-F238E27FC236}">
                <a16:creationId xmlns:a16="http://schemas.microsoft.com/office/drawing/2014/main" id="{E561981D-2F8E-0FEE-98EF-B55497BB45D2}"/>
              </a:ext>
            </a:extLst>
          </p:cNvPr>
          <p:cNvSpPr txBox="1"/>
          <p:nvPr/>
        </p:nvSpPr>
        <p:spPr>
          <a:xfrm>
            <a:off x="1140275" y="6391333"/>
            <a:ext cx="2364316" cy="369332"/>
          </a:xfrm>
          <a:prstGeom prst="rect">
            <a:avLst/>
          </a:prstGeom>
          <a:noFill/>
        </p:spPr>
        <p:txBody>
          <a:bodyPr wrap="square">
            <a:spAutoFit/>
          </a:bodyPr>
          <a:lstStyle/>
          <a:p>
            <a:pPr algn="ctr"/>
            <a:r>
              <a:rPr lang="zh-CN" altLang="en-US" sz="1800" dirty="0">
                <a:solidFill>
                  <a:srgbClr val="C00000"/>
                </a:solidFill>
                <a:latin typeface="金山云技术体" pitchFamily="2" charset="-122"/>
                <a:ea typeface="金山云技术体" pitchFamily="2" charset="-122"/>
              </a:rPr>
              <a:t>中国体育报</a:t>
            </a:r>
            <a:endParaRPr lang="zh-CN" altLang="en-US" dirty="0">
              <a:solidFill>
                <a:srgbClr val="C00000"/>
              </a:solidFill>
              <a:latin typeface="金山云技术体" pitchFamily="2" charset="-122"/>
              <a:ea typeface="金山云技术体" pitchFamily="2" charset="-122"/>
            </a:endParaRPr>
          </a:p>
        </p:txBody>
      </p:sp>
      <p:sp>
        <p:nvSpPr>
          <p:cNvPr id="13" name="文本框 12">
            <a:extLst>
              <a:ext uri="{FF2B5EF4-FFF2-40B4-BE49-F238E27FC236}">
                <a16:creationId xmlns:a16="http://schemas.microsoft.com/office/drawing/2014/main" id="{021E6329-4B5E-FBA6-4659-078E9C776F84}"/>
              </a:ext>
            </a:extLst>
          </p:cNvPr>
          <p:cNvSpPr txBox="1"/>
          <p:nvPr/>
        </p:nvSpPr>
        <p:spPr>
          <a:xfrm>
            <a:off x="6923009" y="3337629"/>
            <a:ext cx="2364316" cy="369332"/>
          </a:xfrm>
          <a:prstGeom prst="rect">
            <a:avLst/>
          </a:prstGeom>
          <a:noFill/>
        </p:spPr>
        <p:txBody>
          <a:bodyPr wrap="square">
            <a:spAutoFit/>
          </a:bodyPr>
          <a:lstStyle/>
          <a:p>
            <a:pPr algn="ctr"/>
            <a:r>
              <a:rPr lang="zh-CN" altLang="en-US" sz="1800" dirty="0">
                <a:solidFill>
                  <a:srgbClr val="C00000"/>
                </a:solidFill>
                <a:latin typeface="金山云技术体" pitchFamily="2" charset="-122"/>
                <a:ea typeface="金山云技术体" pitchFamily="2" charset="-122"/>
              </a:rPr>
              <a:t>国家体育总局官网</a:t>
            </a:r>
            <a:endParaRPr lang="zh-CN" altLang="en-US" dirty="0">
              <a:solidFill>
                <a:srgbClr val="C00000"/>
              </a:solidFill>
              <a:latin typeface="金山云技术体" pitchFamily="2" charset="-122"/>
              <a:ea typeface="金山云技术体" pitchFamily="2" charset="-122"/>
            </a:endParaRPr>
          </a:p>
        </p:txBody>
      </p:sp>
      <p:sp>
        <p:nvSpPr>
          <p:cNvPr id="14" name="文本框 13">
            <a:extLst>
              <a:ext uri="{FF2B5EF4-FFF2-40B4-BE49-F238E27FC236}">
                <a16:creationId xmlns:a16="http://schemas.microsoft.com/office/drawing/2014/main" id="{CD0DD5D6-F8FA-3EAF-CE5E-39EF607585C3}"/>
              </a:ext>
            </a:extLst>
          </p:cNvPr>
          <p:cNvSpPr txBox="1"/>
          <p:nvPr/>
        </p:nvSpPr>
        <p:spPr>
          <a:xfrm>
            <a:off x="7109275" y="6355523"/>
            <a:ext cx="2364316" cy="369332"/>
          </a:xfrm>
          <a:prstGeom prst="rect">
            <a:avLst/>
          </a:prstGeom>
          <a:noFill/>
        </p:spPr>
        <p:txBody>
          <a:bodyPr wrap="square">
            <a:spAutoFit/>
          </a:bodyPr>
          <a:lstStyle/>
          <a:p>
            <a:pPr algn="ctr"/>
            <a:r>
              <a:rPr lang="zh-CN" altLang="en-US" sz="1800" dirty="0">
                <a:solidFill>
                  <a:srgbClr val="C00000"/>
                </a:solidFill>
                <a:latin typeface="金山云技术体" pitchFamily="2" charset="-122"/>
                <a:ea typeface="金山云技术体" pitchFamily="2" charset="-122"/>
              </a:rPr>
              <a:t>山东省体育局官网</a:t>
            </a:r>
            <a:endParaRPr lang="zh-CN" altLang="en-US" dirty="0">
              <a:solidFill>
                <a:srgbClr val="C00000"/>
              </a:solidFill>
              <a:latin typeface="金山云技术体" pitchFamily="2" charset="-122"/>
              <a:ea typeface="金山云技术体" pitchFamily="2" charset="-122"/>
            </a:endParaRPr>
          </a:p>
        </p:txBody>
      </p:sp>
    </p:spTree>
    <p:extLst>
      <p:ext uri="{BB962C8B-B14F-4D97-AF65-F5344CB8AC3E}">
        <p14:creationId xmlns:p14="http://schemas.microsoft.com/office/powerpoint/2010/main" val="1451791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AE96AA-3763-48C1-9B04-657D5F18D0AE}"/>
              </a:ext>
            </a:extLst>
          </p:cNvPr>
          <p:cNvSpPr txBox="1"/>
          <p:nvPr/>
        </p:nvSpPr>
        <p:spPr>
          <a:xfrm>
            <a:off x="11674104" y="6374533"/>
            <a:ext cx="486146" cy="336695"/>
          </a:xfrm>
          <a:prstGeom prst="rect">
            <a:avLst/>
          </a:prstGeom>
          <a:noFill/>
        </p:spPr>
        <p:txBody>
          <a:bodyPr wrap="square">
            <a:spAutoFit/>
          </a:bodyPr>
          <a:lstStyle/>
          <a:p>
            <a:pPr algn="ctr">
              <a:lnSpc>
                <a:spcPct val="150000"/>
              </a:lnSpc>
            </a:pPr>
            <a:r>
              <a:rPr lang="en-US" altLang="zh-CN" sz="1200" b="1" dirty="0">
                <a:latin typeface="+mn-ea"/>
              </a:rPr>
              <a:t>17</a:t>
            </a:r>
          </a:p>
        </p:txBody>
      </p:sp>
      <p:pic>
        <p:nvPicPr>
          <p:cNvPr id="8" name="图片 7">
            <a:extLst>
              <a:ext uri="{FF2B5EF4-FFF2-40B4-BE49-F238E27FC236}">
                <a16:creationId xmlns:a16="http://schemas.microsoft.com/office/drawing/2014/main" id="{9D02FA7D-35F8-481A-5EE0-860024B03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267131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388115" y="366046"/>
            <a:ext cx="1415772"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客户案例</a:t>
            </a:r>
          </a:p>
        </p:txBody>
      </p:sp>
      <p:pic>
        <p:nvPicPr>
          <p:cNvPr id="11" name="图片 10">
            <a:extLst>
              <a:ext uri="{FF2B5EF4-FFF2-40B4-BE49-F238E27FC236}">
                <a16:creationId xmlns:a16="http://schemas.microsoft.com/office/drawing/2014/main" id="{3EF0094B-791D-475F-8B2C-C8606CF73EEC}"/>
              </a:ext>
            </a:extLst>
          </p:cNvPr>
          <p:cNvPicPr>
            <a:picLocks noChangeAspect="1"/>
          </p:cNvPicPr>
          <p:nvPr/>
        </p:nvPicPr>
        <p:blipFill>
          <a:blip r:embed="rId4"/>
          <a:stretch>
            <a:fillRect/>
          </a:stretch>
        </p:blipFill>
        <p:spPr>
          <a:xfrm>
            <a:off x="239497" y="1079503"/>
            <a:ext cx="3526304" cy="2115936"/>
          </a:xfrm>
          <a:prstGeom prst="rect">
            <a:avLst/>
          </a:prstGeom>
        </p:spPr>
      </p:pic>
      <p:pic>
        <p:nvPicPr>
          <p:cNvPr id="15" name="图片 14">
            <a:extLst>
              <a:ext uri="{FF2B5EF4-FFF2-40B4-BE49-F238E27FC236}">
                <a16:creationId xmlns:a16="http://schemas.microsoft.com/office/drawing/2014/main" id="{8017E7E2-7AA8-4955-99D5-63AFBD0E0912}"/>
              </a:ext>
            </a:extLst>
          </p:cNvPr>
          <p:cNvPicPr>
            <a:picLocks noChangeAspect="1"/>
          </p:cNvPicPr>
          <p:nvPr/>
        </p:nvPicPr>
        <p:blipFill>
          <a:blip r:embed="rId5"/>
          <a:stretch>
            <a:fillRect/>
          </a:stretch>
        </p:blipFill>
        <p:spPr>
          <a:xfrm>
            <a:off x="239497" y="3979069"/>
            <a:ext cx="3526304" cy="2084259"/>
          </a:xfrm>
          <a:prstGeom prst="rect">
            <a:avLst/>
          </a:prstGeom>
        </p:spPr>
      </p:pic>
      <p:sp>
        <p:nvSpPr>
          <p:cNvPr id="18" name="文本框 17">
            <a:extLst>
              <a:ext uri="{FF2B5EF4-FFF2-40B4-BE49-F238E27FC236}">
                <a16:creationId xmlns:a16="http://schemas.microsoft.com/office/drawing/2014/main" id="{FC2959D6-5AFE-49F2-BC2C-E74630D5D668}"/>
              </a:ext>
            </a:extLst>
          </p:cNvPr>
          <p:cNvSpPr txBox="1"/>
          <p:nvPr/>
        </p:nvSpPr>
        <p:spPr>
          <a:xfrm>
            <a:off x="504630" y="3275111"/>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竞技体育数字化分析</a:t>
            </a:r>
          </a:p>
        </p:txBody>
      </p:sp>
      <p:sp>
        <p:nvSpPr>
          <p:cNvPr id="19" name="文本框 18">
            <a:extLst>
              <a:ext uri="{FF2B5EF4-FFF2-40B4-BE49-F238E27FC236}">
                <a16:creationId xmlns:a16="http://schemas.microsoft.com/office/drawing/2014/main" id="{8628E5C7-7D18-4115-9E7F-3D987E45C7D8}"/>
              </a:ext>
            </a:extLst>
          </p:cNvPr>
          <p:cNvSpPr txBox="1"/>
          <p:nvPr/>
        </p:nvSpPr>
        <p:spPr>
          <a:xfrm>
            <a:off x="4376542" y="3275111"/>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体卫融合大数据分析</a:t>
            </a:r>
          </a:p>
        </p:txBody>
      </p:sp>
      <p:sp>
        <p:nvSpPr>
          <p:cNvPr id="20" name="文本框 19">
            <a:extLst>
              <a:ext uri="{FF2B5EF4-FFF2-40B4-BE49-F238E27FC236}">
                <a16:creationId xmlns:a16="http://schemas.microsoft.com/office/drawing/2014/main" id="{6D310D62-5FF5-4E08-A987-E61F40773557}"/>
              </a:ext>
            </a:extLst>
          </p:cNvPr>
          <p:cNvSpPr txBox="1"/>
          <p:nvPr/>
        </p:nvSpPr>
        <p:spPr>
          <a:xfrm>
            <a:off x="8355611" y="3275110"/>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国家体操运动表现</a:t>
            </a:r>
            <a:r>
              <a:rPr lang="en-US" altLang="zh-CN" sz="1400" dirty="0">
                <a:latin typeface="华文中宋" panose="02010600040101010101" pitchFamily="2" charset="-122"/>
                <a:ea typeface="华文中宋" panose="02010600040101010101" pitchFamily="2" charset="-122"/>
              </a:rPr>
              <a:t>AI</a:t>
            </a:r>
            <a:r>
              <a:rPr lang="zh-CN" altLang="en-US" sz="1400" dirty="0">
                <a:latin typeface="华文中宋" panose="02010600040101010101" pitchFamily="2" charset="-122"/>
                <a:ea typeface="华文中宋" panose="02010600040101010101" pitchFamily="2" charset="-122"/>
              </a:rPr>
              <a:t>数据分析</a:t>
            </a:r>
          </a:p>
        </p:txBody>
      </p:sp>
      <p:sp>
        <p:nvSpPr>
          <p:cNvPr id="21" name="文本框 20">
            <a:extLst>
              <a:ext uri="{FF2B5EF4-FFF2-40B4-BE49-F238E27FC236}">
                <a16:creationId xmlns:a16="http://schemas.microsoft.com/office/drawing/2014/main" id="{A557173B-6696-4493-A509-78690F866C32}"/>
              </a:ext>
            </a:extLst>
          </p:cNvPr>
          <p:cNvSpPr txBox="1"/>
          <p:nvPr/>
        </p:nvSpPr>
        <p:spPr>
          <a:xfrm>
            <a:off x="430017" y="6148456"/>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中国田径赛事情报大数据系统</a:t>
            </a:r>
          </a:p>
        </p:txBody>
      </p:sp>
      <p:sp>
        <p:nvSpPr>
          <p:cNvPr id="22" name="文本框 21">
            <a:extLst>
              <a:ext uri="{FF2B5EF4-FFF2-40B4-BE49-F238E27FC236}">
                <a16:creationId xmlns:a16="http://schemas.microsoft.com/office/drawing/2014/main" id="{3F440EAB-5277-4452-9D0B-606477E9CF62}"/>
              </a:ext>
            </a:extLst>
          </p:cNvPr>
          <p:cNvSpPr txBox="1"/>
          <p:nvPr/>
        </p:nvSpPr>
        <p:spPr>
          <a:xfrm>
            <a:off x="4376542" y="6148456"/>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国家击剑裁判等级视频考试系统</a:t>
            </a:r>
          </a:p>
        </p:txBody>
      </p:sp>
      <p:sp>
        <p:nvSpPr>
          <p:cNvPr id="23" name="文本框 22">
            <a:extLst>
              <a:ext uri="{FF2B5EF4-FFF2-40B4-BE49-F238E27FC236}">
                <a16:creationId xmlns:a16="http://schemas.microsoft.com/office/drawing/2014/main" id="{F382C1DA-0169-4E7E-9281-E7424CA97555}"/>
              </a:ext>
            </a:extLst>
          </p:cNvPr>
          <p:cNvSpPr txBox="1"/>
          <p:nvPr/>
        </p:nvSpPr>
        <p:spPr>
          <a:xfrm>
            <a:off x="8355611" y="6160932"/>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身体姿态</a:t>
            </a:r>
            <a:r>
              <a:rPr lang="en-US" altLang="zh-CN" sz="1400" dirty="0">
                <a:latin typeface="华文中宋" panose="02010600040101010101" pitchFamily="2" charset="-122"/>
                <a:ea typeface="华文中宋" panose="02010600040101010101" pitchFamily="2" charset="-122"/>
              </a:rPr>
              <a:t>AI</a:t>
            </a:r>
            <a:r>
              <a:rPr lang="zh-CN" altLang="en-US" sz="1400" dirty="0">
                <a:latin typeface="华文中宋" panose="02010600040101010101" pitchFamily="2" charset="-122"/>
                <a:ea typeface="华文中宋" panose="02010600040101010101" pitchFamily="2" charset="-122"/>
              </a:rPr>
              <a:t>测试评估系统</a:t>
            </a:r>
          </a:p>
        </p:txBody>
      </p:sp>
      <p:pic>
        <p:nvPicPr>
          <p:cNvPr id="4" name="图片 3">
            <a:extLst>
              <a:ext uri="{FF2B5EF4-FFF2-40B4-BE49-F238E27FC236}">
                <a16:creationId xmlns:a16="http://schemas.microsoft.com/office/drawing/2014/main" id="{493EC040-5CBD-49B2-91A7-142C7989F1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0566" y="3979068"/>
            <a:ext cx="3592326" cy="2084259"/>
          </a:xfrm>
          <a:prstGeom prst="rect">
            <a:avLst/>
          </a:prstGeom>
        </p:spPr>
      </p:pic>
      <p:pic>
        <p:nvPicPr>
          <p:cNvPr id="6" name="图片 5">
            <a:extLst>
              <a:ext uri="{FF2B5EF4-FFF2-40B4-BE49-F238E27FC236}">
                <a16:creationId xmlns:a16="http://schemas.microsoft.com/office/drawing/2014/main" id="{0B5FD700-19D3-4859-BCD3-62D41090D0E5}"/>
              </a:ext>
            </a:extLst>
          </p:cNvPr>
          <p:cNvPicPr>
            <a:picLocks noChangeAspect="1"/>
          </p:cNvPicPr>
          <p:nvPr/>
        </p:nvPicPr>
        <p:blipFill>
          <a:blip r:embed="rId7"/>
          <a:stretch>
            <a:fillRect/>
          </a:stretch>
        </p:blipFill>
        <p:spPr>
          <a:xfrm>
            <a:off x="8080566" y="1084542"/>
            <a:ext cx="3605958" cy="2136763"/>
          </a:xfrm>
          <a:prstGeom prst="rect">
            <a:avLst/>
          </a:prstGeom>
        </p:spPr>
      </p:pic>
      <p:pic>
        <p:nvPicPr>
          <p:cNvPr id="5" name="图片 4">
            <a:extLst>
              <a:ext uri="{FF2B5EF4-FFF2-40B4-BE49-F238E27FC236}">
                <a16:creationId xmlns:a16="http://schemas.microsoft.com/office/drawing/2014/main" id="{322267AE-E39B-2276-24FA-FA3F24A774FC}"/>
              </a:ext>
            </a:extLst>
          </p:cNvPr>
          <p:cNvPicPr>
            <a:picLocks noChangeAspect="1"/>
          </p:cNvPicPr>
          <p:nvPr/>
        </p:nvPicPr>
        <p:blipFill>
          <a:blip r:embed="rId8"/>
          <a:stretch>
            <a:fillRect/>
          </a:stretch>
        </p:blipFill>
        <p:spPr>
          <a:xfrm>
            <a:off x="4111435" y="3979068"/>
            <a:ext cx="3605958" cy="2140239"/>
          </a:xfrm>
          <a:prstGeom prst="rect">
            <a:avLst/>
          </a:prstGeom>
        </p:spPr>
      </p:pic>
      <p:pic>
        <p:nvPicPr>
          <p:cNvPr id="7" name="图片 6">
            <a:extLst>
              <a:ext uri="{FF2B5EF4-FFF2-40B4-BE49-F238E27FC236}">
                <a16:creationId xmlns:a16="http://schemas.microsoft.com/office/drawing/2014/main" id="{29D51EAB-BA1A-9DEA-265C-9E454FB197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11435" y="1081069"/>
            <a:ext cx="3605958" cy="2140239"/>
          </a:xfrm>
          <a:prstGeom prst="rect">
            <a:avLst/>
          </a:prstGeom>
        </p:spPr>
      </p:pic>
      <p:sp>
        <p:nvSpPr>
          <p:cNvPr id="8" name="文本框 7">
            <a:extLst>
              <a:ext uri="{FF2B5EF4-FFF2-40B4-BE49-F238E27FC236}">
                <a16:creationId xmlns:a16="http://schemas.microsoft.com/office/drawing/2014/main" id="{20E3F48E-FBE1-2413-8E44-8F609A1DAD28}"/>
              </a:ext>
            </a:extLst>
          </p:cNvPr>
          <p:cNvSpPr txBox="1"/>
          <p:nvPr/>
        </p:nvSpPr>
        <p:spPr>
          <a:xfrm>
            <a:off x="11674104" y="6374533"/>
            <a:ext cx="486146" cy="336695"/>
          </a:xfrm>
          <a:prstGeom prst="rect">
            <a:avLst/>
          </a:prstGeom>
          <a:noFill/>
        </p:spPr>
        <p:txBody>
          <a:bodyPr wrap="square">
            <a:spAutoFit/>
          </a:bodyPr>
          <a:lstStyle/>
          <a:p>
            <a:pPr algn="ctr">
              <a:lnSpc>
                <a:spcPct val="150000"/>
              </a:lnSpc>
            </a:pPr>
            <a:r>
              <a:rPr lang="en-US" altLang="zh-CN" sz="1200" b="1" dirty="0">
                <a:latin typeface="+mn-ea"/>
              </a:rPr>
              <a:t>18</a:t>
            </a:r>
          </a:p>
        </p:txBody>
      </p:sp>
    </p:spTree>
    <p:custDataLst>
      <p:tags r:id="rId1"/>
    </p:custDataLst>
    <p:extLst>
      <p:ext uri="{BB962C8B-B14F-4D97-AF65-F5344CB8AC3E}">
        <p14:creationId xmlns:p14="http://schemas.microsoft.com/office/powerpoint/2010/main" val="25287370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5791605" y="2378780"/>
            <a:ext cx="627236" cy="2275552"/>
          </a:xfrm>
          <a:custGeom>
            <a:avLst/>
            <a:gdLst>
              <a:gd name="T0" fmla="*/ 236 w 473"/>
              <a:gd name="T1" fmla="*/ 0 h 1716"/>
              <a:gd name="T2" fmla="*/ 0 w 473"/>
              <a:gd name="T3" fmla="*/ 409 h 1716"/>
              <a:gd name="T4" fmla="*/ 75 w 473"/>
              <a:gd name="T5" fmla="*/ 409 h 1716"/>
              <a:gd name="T6" fmla="*/ 75 w 473"/>
              <a:gd name="T7" fmla="*/ 1716 h 1716"/>
              <a:gd name="T8" fmla="*/ 398 w 473"/>
              <a:gd name="T9" fmla="*/ 1716 h 1716"/>
              <a:gd name="T10" fmla="*/ 398 w 473"/>
              <a:gd name="T11" fmla="*/ 409 h 1716"/>
              <a:gd name="T12" fmla="*/ 473 w 473"/>
              <a:gd name="T13" fmla="*/ 409 h 1716"/>
              <a:gd name="T14" fmla="*/ 236 w 473"/>
              <a:gd name="T15" fmla="*/ 0 h 1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3" h="1716">
                <a:moveTo>
                  <a:pt x="236" y="0"/>
                </a:moveTo>
                <a:lnTo>
                  <a:pt x="0" y="409"/>
                </a:lnTo>
                <a:lnTo>
                  <a:pt x="75" y="409"/>
                </a:lnTo>
                <a:lnTo>
                  <a:pt x="75" y="1716"/>
                </a:lnTo>
                <a:lnTo>
                  <a:pt x="398" y="1716"/>
                </a:lnTo>
                <a:lnTo>
                  <a:pt x="398" y="409"/>
                </a:lnTo>
                <a:lnTo>
                  <a:pt x="473" y="409"/>
                </a:lnTo>
                <a:lnTo>
                  <a:pt x="236" y="0"/>
                </a:lnTo>
                <a:close/>
              </a:path>
            </a:pathLst>
          </a:custGeom>
          <a:solidFill>
            <a:schemeClr val="accent3"/>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 name="Freeform 6"/>
          <p:cNvSpPr>
            <a:spLocks/>
          </p:cNvSpPr>
          <p:nvPr/>
        </p:nvSpPr>
        <p:spPr bwMode="auto">
          <a:xfrm>
            <a:off x="6113842" y="3157188"/>
            <a:ext cx="1762360" cy="1762360"/>
          </a:xfrm>
          <a:custGeom>
            <a:avLst/>
            <a:gdLst>
              <a:gd name="T0" fmla="*/ 1329 w 1329"/>
              <a:gd name="T1" fmla="*/ 0 h 1329"/>
              <a:gd name="T2" fmla="*/ 872 w 1329"/>
              <a:gd name="T3" fmla="*/ 123 h 1329"/>
              <a:gd name="T4" fmla="*/ 925 w 1329"/>
              <a:gd name="T5" fmla="*/ 175 h 1329"/>
              <a:gd name="T6" fmla="*/ 0 w 1329"/>
              <a:gd name="T7" fmla="*/ 1098 h 1329"/>
              <a:gd name="T8" fmla="*/ 231 w 1329"/>
              <a:gd name="T9" fmla="*/ 1329 h 1329"/>
              <a:gd name="T10" fmla="*/ 1154 w 1329"/>
              <a:gd name="T11" fmla="*/ 404 h 1329"/>
              <a:gd name="T12" fmla="*/ 1206 w 1329"/>
              <a:gd name="T13" fmla="*/ 457 h 1329"/>
              <a:gd name="T14" fmla="*/ 1329 w 1329"/>
              <a:gd name="T15" fmla="*/ 0 h 1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9" h="1329">
                <a:moveTo>
                  <a:pt x="1329" y="0"/>
                </a:moveTo>
                <a:lnTo>
                  <a:pt x="872" y="123"/>
                </a:lnTo>
                <a:lnTo>
                  <a:pt x="925" y="175"/>
                </a:lnTo>
                <a:lnTo>
                  <a:pt x="0" y="1098"/>
                </a:lnTo>
                <a:lnTo>
                  <a:pt x="231" y="1329"/>
                </a:lnTo>
                <a:lnTo>
                  <a:pt x="1154" y="404"/>
                </a:lnTo>
                <a:lnTo>
                  <a:pt x="1206" y="457"/>
                </a:lnTo>
                <a:lnTo>
                  <a:pt x="1329" y="0"/>
                </a:lnTo>
                <a:close/>
              </a:path>
            </a:pathLst>
          </a:custGeom>
          <a:solidFill>
            <a:schemeClr val="accent4"/>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4" name="Freeform 7"/>
          <p:cNvSpPr>
            <a:spLocks/>
          </p:cNvSpPr>
          <p:nvPr/>
        </p:nvSpPr>
        <p:spPr bwMode="auto">
          <a:xfrm>
            <a:off x="6233188" y="4476153"/>
            <a:ext cx="2275552" cy="627236"/>
          </a:xfrm>
          <a:custGeom>
            <a:avLst/>
            <a:gdLst>
              <a:gd name="T0" fmla="*/ 1716 w 1716"/>
              <a:gd name="T1" fmla="*/ 236 h 473"/>
              <a:gd name="T2" fmla="*/ 1307 w 1716"/>
              <a:gd name="T3" fmla="*/ 0 h 473"/>
              <a:gd name="T4" fmla="*/ 1307 w 1716"/>
              <a:gd name="T5" fmla="*/ 75 h 473"/>
              <a:gd name="T6" fmla="*/ 0 w 1716"/>
              <a:gd name="T7" fmla="*/ 75 h 473"/>
              <a:gd name="T8" fmla="*/ 0 w 1716"/>
              <a:gd name="T9" fmla="*/ 398 h 473"/>
              <a:gd name="T10" fmla="*/ 1307 w 1716"/>
              <a:gd name="T11" fmla="*/ 398 h 473"/>
              <a:gd name="T12" fmla="*/ 1307 w 1716"/>
              <a:gd name="T13" fmla="*/ 473 h 473"/>
              <a:gd name="T14" fmla="*/ 1716 w 1716"/>
              <a:gd name="T15" fmla="*/ 236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473">
                <a:moveTo>
                  <a:pt x="1716" y="236"/>
                </a:moveTo>
                <a:lnTo>
                  <a:pt x="1307" y="0"/>
                </a:lnTo>
                <a:lnTo>
                  <a:pt x="1307" y="75"/>
                </a:lnTo>
                <a:lnTo>
                  <a:pt x="0" y="75"/>
                </a:lnTo>
                <a:lnTo>
                  <a:pt x="0" y="398"/>
                </a:lnTo>
                <a:lnTo>
                  <a:pt x="1307" y="398"/>
                </a:lnTo>
                <a:lnTo>
                  <a:pt x="1307" y="473"/>
                </a:lnTo>
                <a:lnTo>
                  <a:pt x="1716" y="236"/>
                </a:lnTo>
                <a:close/>
              </a:path>
            </a:pathLst>
          </a:custGeom>
          <a:solidFill>
            <a:schemeClr val="accent5"/>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5" name="Freeform 8"/>
          <p:cNvSpPr>
            <a:spLocks/>
          </p:cNvSpPr>
          <p:nvPr/>
        </p:nvSpPr>
        <p:spPr bwMode="auto">
          <a:xfrm>
            <a:off x="3705684" y="4476153"/>
            <a:ext cx="2274226" cy="627236"/>
          </a:xfrm>
          <a:custGeom>
            <a:avLst/>
            <a:gdLst>
              <a:gd name="T0" fmla="*/ 0 w 1715"/>
              <a:gd name="T1" fmla="*/ 236 h 473"/>
              <a:gd name="T2" fmla="*/ 409 w 1715"/>
              <a:gd name="T3" fmla="*/ 0 h 473"/>
              <a:gd name="T4" fmla="*/ 409 w 1715"/>
              <a:gd name="T5" fmla="*/ 75 h 473"/>
              <a:gd name="T6" fmla="*/ 1715 w 1715"/>
              <a:gd name="T7" fmla="*/ 75 h 473"/>
              <a:gd name="T8" fmla="*/ 1715 w 1715"/>
              <a:gd name="T9" fmla="*/ 398 h 473"/>
              <a:gd name="T10" fmla="*/ 409 w 1715"/>
              <a:gd name="T11" fmla="*/ 398 h 473"/>
              <a:gd name="T12" fmla="*/ 409 w 1715"/>
              <a:gd name="T13" fmla="*/ 473 h 473"/>
              <a:gd name="T14" fmla="*/ 0 w 1715"/>
              <a:gd name="T15" fmla="*/ 236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5" h="473">
                <a:moveTo>
                  <a:pt x="0" y="236"/>
                </a:moveTo>
                <a:lnTo>
                  <a:pt x="409" y="0"/>
                </a:lnTo>
                <a:lnTo>
                  <a:pt x="409" y="75"/>
                </a:lnTo>
                <a:lnTo>
                  <a:pt x="1715" y="75"/>
                </a:lnTo>
                <a:lnTo>
                  <a:pt x="1715" y="398"/>
                </a:lnTo>
                <a:lnTo>
                  <a:pt x="409" y="398"/>
                </a:lnTo>
                <a:lnTo>
                  <a:pt x="409" y="473"/>
                </a:lnTo>
                <a:lnTo>
                  <a:pt x="0" y="236"/>
                </a:lnTo>
                <a:close/>
              </a:path>
            </a:pathLst>
          </a:custGeom>
          <a:solidFill>
            <a:schemeClr val="accent1"/>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6" name="Freeform 9"/>
          <p:cNvSpPr>
            <a:spLocks/>
          </p:cNvSpPr>
          <p:nvPr/>
        </p:nvSpPr>
        <p:spPr bwMode="auto">
          <a:xfrm>
            <a:off x="4326287" y="3157188"/>
            <a:ext cx="1762360" cy="1762360"/>
          </a:xfrm>
          <a:custGeom>
            <a:avLst/>
            <a:gdLst>
              <a:gd name="T0" fmla="*/ 0 w 1329"/>
              <a:gd name="T1" fmla="*/ 0 h 1329"/>
              <a:gd name="T2" fmla="*/ 458 w 1329"/>
              <a:gd name="T3" fmla="*/ 123 h 1329"/>
              <a:gd name="T4" fmla="*/ 405 w 1329"/>
              <a:gd name="T5" fmla="*/ 175 h 1329"/>
              <a:gd name="T6" fmla="*/ 1329 w 1329"/>
              <a:gd name="T7" fmla="*/ 1098 h 1329"/>
              <a:gd name="T8" fmla="*/ 1100 w 1329"/>
              <a:gd name="T9" fmla="*/ 1329 h 1329"/>
              <a:gd name="T10" fmla="*/ 175 w 1329"/>
              <a:gd name="T11" fmla="*/ 404 h 1329"/>
              <a:gd name="T12" fmla="*/ 124 w 1329"/>
              <a:gd name="T13" fmla="*/ 457 h 1329"/>
              <a:gd name="T14" fmla="*/ 0 w 1329"/>
              <a:gd name="T15" fmla="*/ 0 h 1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9" h="1329">
                <a:moveTo>
                  <a:pt x="0" y="0"/>
                </a:moveTo>
                <a:lnTo>
                  <a:pt x="458" y="123"/>
                </a:lnTo>
                <a:lnTo>
                  <a:pt x="405" y="175"/>
                </a:lnTo>
                <a:lnTo>
                  <a:pt x="1329" y="1098"/>
                </a:lnTo>
                <a:lnTo>
                  <a:pt x="1100" y="1329"/>
                </a:lnTo>
                <a:lnTo>
                  <a:pt x="175" y="404"/>
                </a:lnTo>
                <a:lnTo>
                  <a:pt x="124" y="457"/>
                </a:lnTo>
                <a:lnTo>
                  <a:pt x="0" y="0"/>
                </a:lnTo>
                <a:close/>
              </a:path>
            </a:pathLst>
          </a:custGeom>
          <a:solidFill>
            <a:schemeClr val="accent2"/>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nvGrpSpPr>
          <p:cNvPr id="7" name="Group 3"/>
          <p:cNvGrpSpPr/>
          <p:nvPr/>
        </p:nvGrpSpPr>
        <p:grpSpPr>
          <a:xfrm>
            <a:off x="4677697" y="3358752"/>
            <a:ext cx="2855049" cy="2855049"/>
            <a:chOff x="4632531" y="3441650"/>
            <a:chExt cx="2922866" cy="2922866"/>
          </a:xfrm>
        </p:grpSpPr>
        <p:sp>
          <p:nvSpPr>
            <p:cNvPr id="8" name="Oval 10"/>
            <p:cNvSpPr>
              <a:spLocks noChangeArrowheads="1"/>
            </p:cNvSpPr>
            <p:nvPr/>
          </p:nvSpPr>
          <p:spPr bwMode="auto">
            <a:xfrm>
              <a:off x="4632531" y="3441650"/>
              <a:ext cx="2922866" cy="2922866"/>
            </a:xfrm>
            <a:prstGeom prst="ellipse">
              <a:avLst/>
            </a:prstGeom>
            <a:solidFill>
              <a:schemeClr val="bg1">
                <a:lumMod val="95000"/>
              </a:schemeClr>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9" name="Freeform 11"/>
            <p:cNvSpPr>
              <a:spLocks noEditPoints="1"/>
            </p:cNvSpPr>
            <p:nvPr/>
          </p:nvSpPr>
          <p:spPr bwMode="auto">
            <a:xfrm>
              <a:off x="4750641" y="3559760"/>
              <a:ext cx="2686648" cy="2686648"/>
            </a:xfrm>
            <a:custGeom>
              <a:avLst/>
              <a:gdLst>
                <a:gd name="T0" fmla="*/ 820 w 1640"/>
                <a:gd name="T1" fmla="*/ 1640 h 1640"/>
                <a:gd name="T2" fmla="*/ 0 w 1640"/>
                <a:gd name="T3" fmla="*/ 820 h 1640"/>
                <a:gd name="T4" fmla="*/ 820 w 1640"/>
                <a:gd name="T5" fmla="*/ 0 h 1640"/>
                <a:gd name="T6" fmla="*/ 1640 w 1640"/>
                <a:gd name="T7" fmla="*/ 820 h 1640"/>
                <a:gd name="T8" fmla="*/ 820 w 1640"/>
                <a:gd name="T9" fmla="*/ 1640 h 1640"/>
                <a:gd name="T10" fmla="*/ 820 w 1640"/>
                <a:gd name="T11" fmla="*/ 29 h 1640"/>
                <a:gd name="T12" fmla="*/ 29 w 1640"/>
                <a:gd name="T13" fmla="*/ 820 h 1640"/>
                <a:gd name="T14" fmla="*/ 820 w 1640"/>
                <a:gd name="T15" fmla="*/ 1611 h 1640"/>
                <a:gd name="T16" fmla="*/ 1611 w 1640"/>
                <a:gd name="T17" fmla="*/ 820 h 1640"/>
                <a:gd name="T18" fmla="*/ 820 w 1640"/>
                <a:gd name="T19" fmla="*/ 29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0" h="1640">
                  <a:moveTo>
                    <a:pt x="820" y="1640"/>
                  </a:moveTo>
                  <a:cubicBezTo>
                    <a:pt x="368" y="1640"/>
                    <a:pt x="0" y="1272"/>
                    <a:pt x="0" y="820"/>
                  </a:cubicBezTo>
                  <a:cubicBezTo>
                    <a:pt x="0" y="368"/>
                    <a:pt x="368" y="0"/>
                    <a:pt x="820" y="0"/>
                  </a:cubicBezTo>
                  <a:cubicBezTo>
                    <a:pt x="1272" y="0"/>
                    <a:pt x="1640" y="368"/>
                    <a:pt x="1640" y="820"/>
                  </a:cubicBezTo>
                  <a:cubicBezTo>
                    <a:pt x="1640" y="1272"/>
                    <a:pt x="1272" y="1640"/>
                    <a:pt x="820" y="1640"/>
                  </a:cubicBezTo>
                  <a:close/>
                  <a:moveTo>
                    <a:pt x="820" y="29"/>
                  </a:moveTo>
                  <a:cubicBezTo>
                    <a:pt x="384" y="29"/>
                    <a:pt x="29" y="384"/>
                    <a:pt x="29" y="820"/>
                  </a:cubicBezTo>
                  <a:cubicBezTo>
                    <a:pt x="29" y="1256"/>
                    <a:pt x="384" y="1611"/>
                    <a:pt x="820" y="1611"/>
                  </a:cubicBezTo>
                  <a:cubicBezTo>
                    <a:pt x="1256" y="1611"/>
                    <a:pt x="1611" y="1256"/>
                    <a:pt x="1611" y="820"/>
                  </a:cubicBezTo>
                  <a:cubicBezTo>
                    <a:pt x="1611" y="384"/>
                    <a:pt x="1256" y="29"/>
                    <a:pt x="820" y="29"/>
                  </a:cubicBezTo>
                  <a:close/>
                </a:path>
              </a:pathLst>
            </a:custGeom>
            <a:solidFill>
              <a:schemeClr val="bg1">
                <a:lumMod val="65000"/>
              </a:schemeClr>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sp>
        <p:nvSpPr>
          <p:cNvPr id="12" name="Inhaltsplatzhalter 4"/>
          <p:cNvSpPr txBox="1">
            <a:spLocks/>
          </p:cNvSpPr>
          <p:nvPr/>
        </p:nvSpPr>
        <p:spPr>
          <a:xfrm>
            <a:off x="666626" y="4294026"/>
            <a:ext cx="2861322" cy="99149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spcAft>
                <a:spcPts val="952"/>
              </a:spcAft>
              <a:buNone/>
            </a:pPr>
            <a:r>
              <a:rPr lang="zh-CN" altLang="en-US" sz="1270" b="1" dirty="0">
                <a:solidFill>
                  <a:schemeClr val="accent1"/>
                </a:solidFill>
                <a:latin typeface="+mn-lt"/>
                <a:cs typeface="+mn-ea"/>
                <a:sym typeface="+mn-lt"/>
              </a:rPr>
              <a:t>长期一线专业队伍跟队进行快速迭代</a:t>
            </a:r>
            <a:br>
              <a:rPr lang="en-US" sz="1111" b="1" dirty="0">
                <a:solidFill>
                  <a:schemeClr val="bg1">
                    <a:lumMod val="50000"/>
                  </a:schemeClr>
                </a:solidFill>
                <a:latin typeface="+mn-lt"/>
                <a:cs typeface="+mn-ea"/>
                <a:sym typeface="+mn-lt"/>
              </a:rPr>
            </a:br>
            <a:r>
              <a:rPr lang="en-US" altLang="zh-CN" sz="1050" dirty="0">
                <a:solidFill>
                  <a:srgbClr val="298CC5"/>
                </a:solidFill>
                <a:latin typeface="+mn-lt"/>
                <a:cs typeface="+mn-ea"/>
                <a:sym typeface="+mn-lt"/>
              </a:rPr>
              <a:t>4</a:t>
            </a:r>
            <a:r>
              <a:rPr lang="zh-CN" altLang="en-US" sz="1050" dirty="0">
                <a:solidFill>
                  <a:srgbClr val="298CC5"/>
                </a:solidFill>
                <a:latin typeface="+mn-lt"/>
                <a:cs typeface="+mn-ea"/>
                <a:sym typeface="+mn-lt"/>
              </a:rPr>
              <a:t>年</a:t>
            </a:r>
            <a:r>
              <a:rPr lang="en-US" altLang="zh-CN" sz="1050" dirty="0">
                <a:solidFill>
                  <a:srgbClr val="298CC5"/>
                </a:solidFill>
                <a:latin typeface="+mn-lt"/>
                <a:cs typeface="+mn-ea"/>
                <a:sym typeface="+mn-lt"/>
              </a:rPr>
              <a:t>1460</a:t>
            </a:r>
            <a:r>
              <a:rPr lang="zh-CN" altLang="en-US" sz="1050" dirty="0">
                <a:solidFill>
                  <a:srgbClr val="298CC5"/>
                </a:solidFill>
                <a:latin typeface="+mn-lt"/>
                <a:cs typeface="+mn-ea"/>
                <a:sym typeface="+mn-lt"/>
              </a:rPr>
              <a:t>天 </a:t>
            </a:r>
            <a:r>
              <a:rPr lang="zh-CN" altLang="en-US" sz="1050" dirty="0">
                <a:solidFill>
                  <a:schemeClr val="bg1">
                    <a:lumMod val="50000"/>
                  </a:schemeClr>
                </a:solidFill>
                <a:latin typeface="+mn-lt"/>
                <a:cs typeface="+mn-ea"/>
                <a:sym typeface="+mn-lt"/>
              </a:rPr>
              <a:t>公司在多支国家队和省级运动训练单位，常驻产品经理和相关数字化支持人员，面向一线需求，快速迭代</a:t>
            </a:r>
            <a:r>
              <a:rPr lang="en-US" sz="1050" dirty="0">
                <a:solidFill>
                  <a:schemeClr val="bg1">
                    <a:lumMod val="50000"/>
                  </a:schemeClr>
                </a:solidFill>
                <a:latin typeface="+mn-lt"/>
                <a:cs typeface="+mn-ea"/>
                <a:sym typeface="+mn-lt"/>
              </a:rPr>
              <a:t> </a:t>
            </a:r>
            <a:endParaRPr lang="en-US" sz="873" dirty="0">
              <a:solidFill>
                <a:schemeClr val="bg1">
                  <a:lumMod val="50000"/>
                </a:schemeClr>
              </a:solidFill>
              <a:latin typeface="+mn-lt"/>
              <a:cs typeface="+mn-ea"/>
              <a:sym typeface="+mn-lt"/>
            </a:endParaRPr>
          </a:p>
        </p:txBody>
      </p:sp>
      <p:sp>
        <p:nvSpPr>
          <p:cNvPr id="13" name="Inhaltsplatzhalter 4"/>
          <p:cNvSpPr txBox="1">
            <a:spLocks/>
          </p:cNvSpPr>
          <p:nvPr/>
        </p:nvSpPr>
        <p:spPr>
          <a:xfrm>
            <a:off x="4240680" y="1535936"/>
            <a:ext cx="3733062" cy="76315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952"/>
              </a:spcAft>
              <a:buNone/>
            </a:pPr>
            <a:r>
              <a:rPr lang="zh-CN" altLang="en-US" sz="1270" b="1" dirty="0">
                <a:solidFill>
                  <a:schemeClr val="accent3"/>
                </a:solidFill>
                <a:latin typeface="+mn-lt"/>
                <a:cs typeface="+mn-ea"/>
                <a:sym typeface="+mn-lt"/>
              </a:rPr>
              <a:t>业内领先的</a:t>
            </a:r>
            <a:r>
              <a:rPr lang="en-US" altLang="zh-CN" sz="1270" b="1" dirty="0">
                <a:solidFill>
                  <a:schemeClr val="accent3"/>
                </a:solidFill>
                <a:latin typeface="+mn-lt"/>
                <a:cs typeface="+mn-ea"/>
                <a:sym typeface="+mn-lt"/>
              </a:rPr>
              <a:t>AI+</a:t>
            </a:r>
            <a:r>
              <a:rPr lang="zh-CN" altLang="en-US" sz="1270" b="1" dirty="0">
                <a:solidFill>
                  <a:schemeClr val="accent3"/>
                </a:solidFill>
                <a:latin typeface="+mn-lt"/>
                <a:cs typeface="+mn-ea"/>
                <a:sym typeface="+mn-lt"/>
              </a:rPr>
              <a:t>体育专业人才团队</a:t>
            </a:r>
            <a:br>
              <a:rPr lang="en-US" sz="1111" b="1" dirty="0">
                <a:solidFill>
                  <a:schemeClr val="bg1">
                    <a:lumMod val="50000"/>
                  </a:schemeClr>
                </a:solidFill>
                <a:latin typeface="+mn-lt"/>
                <a:cs typeface="+mn-ea"/>
                <a:sym typeface="+mn-lt"/>
              </a:rPr>
            </a:br>
            <a:r>
              <a:rPr lang="zh-CN" altLang="en-US" sz="1050" dirty="0">
                <a:solidFill>
                  <a:schemeClr val="bg1">
                    <a:lumMod val="50000"/>
                  </a:schemeClr>
                </a:solidFill>
                <a:latin typeface="+mn-lt"/>
                <a:cs typeface="+mn-ea"/>
                <a:sym typeface="+mn-lt"/>
              </a:rPr>
              <a:t>来自中科院、世界</a:t>
            </a:r>
            <a:r>
              <a:rPr lang="en-US" altLang="zh-CN" sz="1050" dirty="0">
                <a:solidFill>
                  <a:schemeClr val="bg1">
                    <a:lumMod val="50000"/>
                  </a:schemeClr>
                </a:solidFill>
                <a:latin typeface="+mn-lt"/>
                <a:cs typeface="+mn-ea"/>
                <a:sym typeface="+mn-lt"/>
              </a:rPr>
              <a:t>500</a:t>
            </a:r>
            <a:r>
              <a:rPr lang="zh-CN" altLang="en-US" sz="1050" dirty="0">
                <a:solidFill>
                  <a:schemeClr val="bg1">
                    <a:lumMod val="50000"/>
                  </a:schemeClr>
                </a:solidFill>
                <a:latin typeface="+mn-lt"/>
                <a:cs typeface="+mn-ea"/>
                <a:sym typeface="+mn-lt"/>
              </a:rPr>
              <a:t>强、前国家队体育专业国内顶尖的</a:t>
            </a:r>
            <a:r>
              <a:rPr lang="en-US" altLang="zh-CN" sz="1050" dirty="0">
                <a:solidFill>
                  <a:schemeClr val="bg1">
                    <a:lumMod val="50000"/>
                  </a:schemeClr>
                </a:solidFill>
                <a:latin typeface="+mn-lt"/>
                <a:cs typeface="+mn-ea"/>
                <a:sym typeface="+mn-lt"/>
              </a:rPr>
              <a:t>AI</a:t>
            </a:r>
            <a:r>
              <a:rPr lang="zh-CN" altLang="en-US" sz="1050" dirty="0">
                <a:solidFill>
                  <a:schemeClr val="bg1">
                    <a:lumMod val="50000"/>
                  </a:schemeClr>
                </a:solidFill>
                <a:latin typeface="+mn-lt"/>
                <a:cs typeface="+mn-ea"/>
                <a:sym typeface="+mn-lt"/>
              </a:rPr>
              <a:t>技术开发</a:t>
            </a:r>
            <a:r>
              <a:rPr lang="en-US" altLang="zh-CN" sz="1050" dirty="0">
                <a:solidFill>
                  <a:schemeClr val="bg1">
                    <a:lumMod val="50000"/>
                  </a:schemeClr>
                </a:solidFill>
                <a:latin typeface="+mn-lt"/>
                <a:cs typeface="+mn-ea"/>
                <a:sym typeface="+mn-lt"/>
              </a:rPr>
              <a:t>+</a:t>
            </a:r>
            <a:r>
              <a:rPr lang="zh-CN" altLang="en-US" sz="1050" dirty="0">
                <a:solidFill>
                  <a:schemeClr val="bg1">
                    <a:lumMod val="50000"/>
                  </a:schemeClr>
                </a:solidFill>
                <a:latin typeface="+mn-lt"/>
                <a:cs typeface="+mn-ea"/>
                <a:sym typeface="+mn-lt"/>
              </a:rPr>
              <a:t>专业体育科研人才团队协同研发</a:t>
            </a:r>
            <a:endParaRPr lang="en-US" sz="873" dirty="0">
              <a:solidFill>
                <a:schemeClr val="bg1">
                  <a:lumMod val="50000"/>
                </a:schemeClr>
              </a:solidFill>
              <a:latin typeface="+mn-lt"/>
              <a:cs typeface="+mn-ea"/>
              <a:sym typeface="+mn-lt"/>
            </a:endParaRPr>
          </a:p>
        </p:txBody>
      </p:sp>
      <p:sp>
        <p:nvSpPr>
          <p:cNvPr id="15" name="Inhaltsplatzhalter 4"/>
          <p:cNvSpPr txBox="1">
            <a:spLocks/>
          </p:cNvSpPr>
          <p:nvPr/>
        </p:nvSpPr>
        <p:spPr>
          <a:xfrm>
            <a:off x="931690" y="2764125"/>
            <a:ext cx="3189054" cy="74911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spcAft>
                <a:spcPts val="952"/>
              </a:spcAft>
              <a:buNone/>
            </a:pPr>
            <a:r>
              <a:rPr lang="en-US" sz="1270" b="1" dirty="0">
                <a:solidFill>
                  <a:srgbClr val="298CC5"/>
                </a:solidFill>
                <a:latin typeface="+mn-lt"/>
                <a:cs typeface="+mn-ea"/>
                <a:sym typeface="+mn-lt"/>
              </a:rPr>
              <a:t>1000</a:t>
            </a:r>
            <a:r>
              <a:rPr lang="zh-CN" altLang="en-US" sz="1270" b="1" dirty="0">
                <a:solidFill>
                  <a:srgbClr val="298CC5"/>
                </a:solidFill>
                <a:latin typeface="+mn-lt"/>
                <a:cs typeface="+mn-ea"/>
                <a:sym typeface="+mn-lt"/>
              </a:rPr>
              <a:t>万</a:t>
            </a:r>
            <a:r>
              <a:rPr lang="en-US" altLang="zh-CN" sz="1270" b="1" dirty="0">
                <a:solidFill>
                  <a:srgbClr val="298CC5"/>
                </a:solidFill>
                <a:latin typeface="+mn-lt"/>
                <a:cs typeface="+mn-ea"/>
                <a:sym typeface="+mn-lt"/>
              </a:rPr>
              <a:t>+ </a:t>
            </a:r>
            <a:r>
              <a:rPr lang="zh-CN" altLang="en-US" sz="1270" b="1" dirty="0">
                <a:solidFill>
                  <a:schemeClr val="accent2"/>
                </a:solidFill>
                <a:latin typeface="+mn-lt"/>
                <a:cs typeface="+mn-ea"/>
                <a:sym typeface="+mn-lt"/>
              </a:rPr>
              <a:t>世界顶尖运动数据</a:t>
            </a:r>
            <a:r>
              <a:rPr lang="en-US" altLang="zh-CN" sz="1270" b="1" dirty="0">
                <a:solidFill>
                  <a:schemeClr val="accent2"/>
                </a:solidFill>
                <a:latin typeface="+mn-lt"/>
                <a:cs typeface="+mn-ea"/>
                <a:sym typeface="+mn-lt"/>
              </a:rPr>
              <a:t>AI</a:t>
            </a:r>
            <a:r>
              <a:rPr lang="zh-CN" altLang="en-US" sz="1270" b="1" dirty="0">
                <a:solidFill>
                  <a:schemeClr val="accent2"/>
                </a:solidFill>
                <a:latin typeface="+mn-lt"/>
                <a:cs typeface="+mn-ea"/>
                <a:sym typeface="+mn-lt"/>
              </a:rPr>
              <a:t>模型训练</a:t>
            </a:r>
            <a:br>
              <a:rPr lang="en-US" sz="1111" b="1" dirty="0">
                <a:solidFill>
                  <a:schemeClr val="bg1">
                    <a:lumMod val="50000"/>
                  </a:schemeClr>
                </a:solidFill>
                <a:latin typeface="+mn-lt"/>
                <a:cs typeface="+mn-ea"/>
                <a:sym typeface="+mn-lt"/>
              </a:rPr>
            </a:br>
            <a:r>
              <a:rPr lang="zh-CN" altLang="en-US" sz="1050" dirty="0">
                <a:solidFill>
                  <a:schemeClr val="bg1">
                    <a:lumMod val="50000"/>
                  </a:schemeClr>
                </a:solidFill>
                <a:latin typeface="+mn-lt"/>
                <a:cs typeface="+mn-ea"/>
                <a:sym typeface="+mn-lt"/>
              </a:rPr>
              <a:t>基于不断增长的</a:t>
            </a:r>
            <a:r>
              <a:rPr lang="en-US" altLang="zh-CN" sz="1050" dirty="0">
                <a:solidFill>
                  <a:schemeClr val="bg1">
                    <a:lumMod val="50000"/>
                  </a:schemeClr>
                </a:solidFill>
                <a:latin typeface="+mn-lt"/>
                <a:cs typeface="+mn-ea"/>
                <a:sym typeface="+mn-lt"/>
              </a:rPr>
              <a:t>1000</a:t>
            </a:r>
            <a:r>
              <a:rPr lang="zh-CN" altLang="en-US" sz="1050" dirty="0">
                <a:solidFill>
                  <a:schemeClr val="bg1">
                    <a:lumMod val="50000"/>
                  </a:schemeClr>
                </a:solidFill>
                <a:latin typeface="+mn-lt"/>
                <a:cs typeface="+mn-ea"/>
                <a:sym typeface="+mn-lt"/>
              </a:rPr>
              <a:t>万条</a:t>
            </a:r>
            <a:r>
              <a:rPr lang="en-US" altLang="zh-CN" sz="1050" dirty="0">
                <a:solidFill>
                  <a:schemeClr val="bg1">
                    <a:lumMod val="50000"/>
                  </a:schemeClr>
                </a:solidFill>
                <a:latin typeface="+mn-lt"/>
                <a:cs typeface="+mn-ea"/>
                <a:sym typeface="+mn-lt"/>
              </a:rPr>
              <a:t>+</a:t>
            </a:r>
            <a:r>
              <a:rPr lang="zh-CN" altLang="en-US" sz="1050" dirty="0">
                <a:solidFill>
                  <a:schemeClr val="bg1">
                    <a:lumMod val="50000"/>
                  </a:schemeClr>
                </a:solidFill>
                <a:latin typeface="+mn-lt"/>
                <a:cs typeface="+mn-ea"/>
                <a:sym typeface="+mn-lt"/>
              </a:rPr>
              <a:t>世界级顶尖运动员训练数据 进行</a:t>
            </a:r>
            <a:r>
              <a:rPr lang="en-US" altLang="zh-CN" sz="1050" dirty="0">
                <a:solidFill>
                  <a:schemeClr val="bg1">
                    <a:lumMod val="50000"/>
                  </a:schemeClr>
                </a:solidFill>
                <a:latin typeface="+mn-lt"/>
                <a:cs typeface="+mn-ea"/>
                <a:sym typeface="+mn-lt"/>
              </a:rPr>
              <a:t>AI</a:t>
            </a:r>
            <a:r>
              <a:rPr lang="zh-CN" altLang="en-US" sz="1050" dirty="0">
                <a:solidFill>
                  <a:schemeClr val="bg1">
                    <a:lumMod val="50000"/>
                  </a:schemeClr>
                </a:solidFill>
                <a:latin typeface="+mn-lt"/>
                <a:cs typeface="+mn-ea"/>
                <a:sym typeface="+mn-lt"/>
              </a:rPr>
              <a:t>人工智能模型算法持续训练</a:t>
            </a:r>
            <a:r>
              <a:rPr lang="en-US" sz="1050" dirty="0">
                <a:solidFill>
                  <a:schemeClr val="bg1">
                    <a:lumMod val="50000"/>
                  </a:schemeClr>
                </a:solidFill>
                <a:latin typeface="+mn-lt"/>
                <a:cs typeface="+mn-ea"/>
                <a:sym typeface="+mn-lt"/>
              </a:rPr>
              <a:t>. </a:t>
            </a:r>
            <a:endParaRPr lang="en-US" sz="873" dirty="0">
              <a:solidFill>
                <a:schemeClr val="bg1">
                  <a:lumMod val="50000"/>
                </a:schemeClr>
              </a:solidFill>
              <a:latin typeface="+mn-lt"/>
              <a:cs typeface="+mn-ea"/>
              <a:sym typeface="+mn-lt"/>
            </a:endParaRPr>
          </a:p>
        </p:txBody>
      </p:sp>
      <p:sp>
        <p:nvSpPr>
          <p:cNvPr id="16" name="Inhaltsplatzhalter 4"/>
          <p:cNvSpPr txBox="1">
            <a:spLocks/>
          </p:cNvSpPr>
          <p:nvPr/>
        </p:nvSpPr>
        <p:spPr>
          <a:xfrm>
            <a:off x="8089702" y="2642939"/>
            <a:ext cx="3458094" cy="99149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952"/>
              </a:spcAft>
              <a:buNone/>
            </a:pPr>
            <a:r>
              <a:rPr lang="zh-CN" altLang="en-US" sz="1270" b="1" dirty="0">
                <a:solidFill>
                  <a:schemeClr val="accent4"/>
                </a:solidFill>
                <a:latin typeface="+mn-lt"/>
                <a:cs typeface="+mn-ea"/>
                <a:sym typeface="+mn-lt"/>
              </a:rPr>
              <a:t>近</a:t>
            </a:r>
            <a:r>
              <a:rPr lang="en-US" altLang="zh-CN" sz="1270" b="1" dirty="0">
                <a:solidFill>
                  <a:srgbClr val="298CC5"/>
                </a:solidFill>
                <a:latin typeface="+mn-lt"/>
                <a:cs typeface="+mn-ea"/>
                <a:sym typeface="+mn-lt"/>
              </a:rPr>
              <a:t>20</a:t>
            </a:r>
            <a:r>
              <a:rPr lang="zh-CN" altLang="en-US" sz="1270" b="1" dirty="0">
                <a:solidFill>
                  <a:srgbClr val="298CC5"/>
                </a:solidFill>
                <a:latin typeface="+mn-lt"/>
                <a:cs typeface="+mn-ea"/>
                <a:sym typeface="+mn-lt"/>
              </a:rPr>
              <a:t>项</a:t>
            </a:r>
            <a:r>
              <a:rPr lang="zh-CN" altLang="en-US" sz="1270" b="1" dirty="0">
                <a:solidFill>
                  <a:schemeClr val="accent4"/>
                </a:solidFill>
                <a:latin typeface="+mn-lt"/>
                <a:cs typeface="+mn-ea"/>
                <a:sym typeface="+mn-lt"/>
              </a:rPr>
              <a:t>核心软件、论文、算法构成知识产权壁垒</a:t>
            </a:r>
            <a:br>
              <a:rPr lang="en-US" sz="1111" b="1" dirty="0">
                <a:solidFill>
                  <a:schemeClr val="bg1">
                    <a:lumMod val="50000"/>
                  </a:schemeClr>
                </a:solidFill>
                <a:latin typeface="+mn-lt"/>
                <a:cs typeface="+mn-ea"/>
                <a:sym typeface="+mn-lt"/>
              </a:rPr>
            </a:br>
            <a:r>
              <a:rPr lang="zh-CN" altLang="en-US" sz="1050" dirty="0">
                <a:solidFill>
                  <a:schemeClr val="bg1">
                    <a:lumMod val="50000"/>
                  </a:schemeClr>
                </a:solidFill>
                <a:latin typeface="+mn-lt"/>
                <a:cs typeface="+mn-ea"/>
                <a:sym typeface="+mn-lt"/>
              </a:rPr>
              <a:t>长期专注体育专业领域，超过</a:t>
            </a:r>
            <a:r>
              <a:rPr lang="en-US" altLang="zh-CN" sz="1050" dirty="0">
                <a:solidFill>
                  <a:schemeClr val="bg1">
                    <a:lumMod val="50000"/>
                  </a:schemeClr>
                </a:solidFill>
                <a:latin typeface="+mn-lt"/>
                <a:cs typeface="+mn-ea"/>
                <a:sym typeface="+mn-lt"/>
              </a:rPr>
              <a:t>200+</a:t>
            </a:r>
            <a:r>
              <a:rPr lang="zh-CN" altLang="en-US" sz="1050" dirty="0">
                <a:solidFill>
                  <a:schemeClr val="bg1">
                    <a:lumMod val="50000"/>
                  </a:schemeClr>
                </a:solidFill>
                <a:latin typeface="+mn-lt"/>
                <a:cs typeface="+mn-ea"/>
                <a:sym typeface="+mn-lt"/>
              </a:rPr>
              <a:t>数字体育项目，形成近</a:t>
            </a:r>
            <a:r>
              <a:rPr lang="en-US" altLang="zh-CN" sz="1050" dirty="0">
                <a:solidFill>
                  <a:schemeClr val="bg1">
                    <a:lumMod val="50000"/>
                  </a:schemeClr>
                </a:solidFill>
                <a:latin typeface="+mn-lt"/>
                <a:cs typeface="+mn-ea"/>
                <a:sym typeface="+mn-lt"/>
              </a:rPr>
              <a:t>20</a:t>
            </a:r>
            <a:r>
              <a:rPr lang="zh-CN" altLang="en-US" sz="1050" dirty="0">
                <a:solidFill>
                  <a:schemeClr val="bg1">
                    <a:lumMod val="50000"/>
                  </a:schemeClr>
                </a:solidFill>
                <a:latin typeface="+mn-lt"/>
                <a:cs typeface="+mn-ea"/>
                <a:sym typeface="+mn-lt"/>
              </a:rPr>
              <a:t>项核心软件、论文和模型算法形成软著，领先国内数字体育公司</a:t>
            </a:r>
            <a:endParaRPr lang="en-US" sz="1050" dirty="0">
              <a:solidFill>
                <a:schemeClr val="bg1">
                  <a:lumMod val="50000"/>
                </a:schemeClr>
              </a:solidFill>
              <a:latin typeface="+mn-lt"/>
              <a:cs typeface="+mn-ea"/>
              <a:sym typeface="+mn-lt"/>
            </a:endParaRPr>
          </a:p>
        </p:txBody>
      </p:sp>
      <p:grpSp>
        <p:nvGrpSpPr>
          <p:cNvPr id="17" name="Group 46"/>
          <p:cNvGrpSpPr/>
          <p:nvPr/>
        </p:nvGrpSpPr>
        <p:grpSpPr>
          <a:xfrm>
            <a:off x="4576688" y="3414767"/>
            <a:ext cx="271782" cy="226637"/>
            <a:chOff x="10987088" y="1993900"/>
            <a:chExt cx="477837" cy="398463"/>
          </a:xfrm>
          <a:solidFill>
            <a:schemeClr val="bg1"/>
          </a:solidFill>
        </p:grpSpPr>
        <p:sp>
          <p:nvSpPr>
            <p:cNvPr id="18" name="Freeform 107"/>
            <p:cNvSpPr>
              <a:spLocks/>
            </p:cNvSpPr>
            <p:nvPr/>
          </p:nvSpPr>
          <p:spPr bwMode="auto">
            <a:xfrm>
              <a:off x="10987088" y="1993900"/>
              <a:ext cx="396875" cy="398463"/>
            </a:xfrm>
            <a:custGeom>
              <a:avLst/>
              <a:gdLst>
                <a:gd name="T0" fmla="*/ 0 w 2745"/>
                <a:gd name="T1" fmla="*/ 0 h 2770"/>
                <a:gd name="T2" fmla="*/ 371 w 2745"/>
                <a:gd name="T3" fmla="*/ 0 h 2770"/>
                <a:gd name="T4" fmla="*/ 371 w 2745"/>
                <a:gd name="T5" fmla="*/ 2398 h 2770"/>
                <a:gd name="T6" fmla="*/ 2745 w 2745"/>
                <a:gd name="T7" fmla="*/ 2398 h 2770"/>
                <a:gd name="T8" fmla="*/ 2745 w 2745"/>
                <a:gd name="T9" fmla="*/ 2770 h 2770"/>
                <a:gd name="T10" fmla="*/ 0 w 2745"/>
                <a:gd name="T11" fmla="*/ 2770 h 2770"/>
                <a:gd name="T12" fmla="*/ 0 w 2745"/>
                <a:gd name="T13" fmla="*/ 0 h 2770"/>
              </a:gdLst>
              <a:ahLst/>
              <a:cxnLst>
                <a:cxn ang="0">
                  <a:pos x="T0" y="T1"/>
                </a:cxn>
                <a:cxn ang="0">
                  <a:pos x="T2" y="T3"/>
                </a:cxn>
                <a:cxn ang="0">
                  <a:pos x="T4" y="T5"/>
                </a:cxn>
                <a:cxn ang="0">
                  <a:pos x="T6" y="T7"/>
                </a:cxn>
                <a:cxn ang="0">
                  <a:pos x="T8" y="T9"/>
                </a:cxn>
                <a:cxn ang="0">
                  <a:pos x="T10" y="T11"/>
                </a:cxn>
                <a:cxn ang="0">
                  <a:pos x="T12" y="T13"/>
                </a:cxn>
              </a:cxnLst>
              <a:rect l="0" t="0" r="r" b="b"/>
              <a:pathLst>
                <a:path w="2745" h="2770">
                  <a:moveTo>
                    <a:pt x="0" y="0"/>
                  </a:moveTo>
                  <a:lnTo>
                    <a:pt x="371" y="0"/>
                  </a:lnTo>
                  <a:lnTo>
                    <a:pt x="371" y="2398"/>
                  </a:lnTo>
                  <a:lnTo>
                    <a:pt x="2745" y="2398"/>
                  </a:lnTo>
                  <a:lnTo>
                    <a:pt x="2745" y="2770"/>
                  </a:lnTo>
                  <a:lnTo>
                    <a:pt x="0" y="2770"/>
                  </a:lnTo>
                  <a:lnTo>
                    <a:pt x="0"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19" name="Freeform 108"/>
            <p:cNvSpPr>
              <a:spLocks/>
            </p:cNvSpPr>
            <p:nvPr/>
          </p:nvSpPr>
          <p:spPr bwMode="auto">
            <a:xfrm>
              <a:off x="11066463" y="2047875"/>
              <a:ext cx="398462" cy="249238"/>
            </a:xfrm>
            <a:custGeom>
              <a:avLst/>
              <a:gdLst>
                <a:gd name="T0" fmla="*/ 2761 w 2761"/>
                <a:gd name="T1" fmla="*/ 0 h 1725"/>
                <a:gd name="T2" fmla="*/ 2559 w 2761"/>
                <a:gd name="T3" fmla="*/ 1146 h 1725"/>
                <a:gd name="T4" fmla="*/ 2274 w 2761"/>
                <a:gd name="T5" fmla="*/ 861 h 1725"/>
                <a:gd name="T6" fmla="*/ 1411 w 2761"/>
                <a:gd name="T7" fmla="*/ 1725 h 1725"/>
                <a:gd name="T8" fmla="*/ 864 w 2761"/>
                <a:gd name="T9" fmla="*/ 1177 h 1725"/>
                <a:gd name="T10" fmla="*/ 349 w 2761"/>
                <a:gd name="T11" fmla="*/ 1693 h 1725"/>
                <a:gd name="T12" fmla="*/ 0 w 2761"/>
                <a:gd name="T13" fmla="*/ 1341 h 1725"/>
                <a:gd name="T14" fmla="*/ 864 w 2761"/>
                <a:gd name="T15" fmla="*/ 476 h 1725"/>
                <a:gd name="T16" fmla="*/ 1411 w 2761"/>
                <a:gd name="T17" fmla="*/ 1025 h 1725"/>
                <a:gd name="T18" fmla="*/ 1924 w 2761"/>
                <a:gd name="T19" fmla="*/ 509 h 1725"/>
                <a:gd name="T20" fmla="*/ 1618 w 2761"/>
                <a:gd name="T21" fmla="*/ 202 h 1725"/>
                <a:gd name="T22" fmla="*/ 2761 w 2761"/>
                <a:gd name="T23"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1" h="1725">
                  <a:moveTo>
                    <a:pt x="2761" y="0"/>
                  </a:moveTo>
                  <a:lnTo>
                    <a:pt x="2559" y="1146"/>
                  </a:lnTo>
                  <a:lnTo>
                    <a:pt x="2274" y="861"/>
                  </a:lnTo>
                  <a:lnTo>
                    <a:pt x="1411" y="1725"/>
                  </a:lnTo>
                  <a:lnTo>
                    <a:pt x="864" y="1177"/>
                  </a:lnTo>
                  <a:lnTo>
                    <a:pt x="349" y="1693"/>
                  </a:lnTo>
                  <a:lnTo>
                    <a:pt x="0" y="1341"/>
                  </a:lnTo>
                  <a:lnTo>
                    <a:pt x="864" y="476"/>
                  </a:lnTo>
                  <a:lnTo>
                    <a:pt x="1411" y="1025"/>
                  </a:lnTo>
                  <a:lnTo>
                    <a:pt x="1924" y="509"/>
                  </a:lnTo>
                  <a:lnTo>
                    <a:pt x="1618" y="202"/>
                  </a:lnTo>
                  <a:lnTo>
                    <a:pt x="2761"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grpSp>
        <p:nvGrpSpPr>
          <p:cNvPr id="20" name="Group 49"/>
          <p:cNvGrpSpPr/>
          <p:nvPr/>
        </p:nvGrpSpPr>
        <p:grpSpPr>
          <a:xfrm>
            <a:off x="7887995" y="4659065"/>
            <a:ext cx="252239" cy="222006"/>
            <a:chOff x="10059988" y="2759075"/>
            <a:chExt cx="463550" cy="407988"/>
          </a:xfrm>
          <a:solidFill>
            <a:schemeClr val="bg1"/>
          </a:solidFill>
        </p:grpSpPr>
        <p:sp>
          <p:nvSpPr>
            <p:cNvPr id="21" name="Freeform 182"/>
            <p:cNvSpPr>
              <a:spLocks/>
            </p:cNvSpPr>
            <p:nvPr/>
          </p:nvSpPr>
          <p:spPr bwMode="auto">
            <a:xfrm>
              <a:off x="10059988" y="2759075"/>
              <a:ext cx="463550" cy="168275"/>
            </a:xfrm>
            <a:custGeom>
              <a:avLst/>
              <a:gdLst>
                <a:gd name="T0" fmla="*/ 1606 w 3212"/>
                <a:gd name="T1" fmla="*/ 0 h 1164"/>
                <a:gd name="T2" fmla="*/ 1815 w 3212"/>
                <a:gd name="T3" fmla="*/ 5 h 1164"/>
                <a:gd name="T4" fmla="*/ 2016 w 3212"/>
                <a:gd name="T5" fmla="*/ 19 h 1164"/>
                <a:gd name="T6" fmla="*/ 2208 w 3212"/>
                <a:gd name="T7" fmla="*/ 43 h 1164"/>
                <a:gd name="T8" fmla="*/ 2388 w 3212"/>
                <a:gd name="T9" fmla="*/ 74 h 1164"/>
                <a:gd name="T10" fmla="*/ 2554 w 3212"/>
                <a:gd name="T11" fmla="*/ 112 h 1164"/>
                <a:gd name="T12" fmla="*/ 2706 w 3212"/>
                <a:gd name="T13" fmla="*/ 158 h 1164"/>
                <a:gd name="T14" fmla="*/ 2841 w 3212"/>
                <a:gd name="T15" fmla="*/ 210 h 1164"/>
                <a:gd name="T16" fmla="*/ 2958 w 3212"/>
                <a:gd name="T17" fmla="*/ 268 h 1164"/>
                <a:gd name="T18" fmla="*/ 3055 w 3212"/>
                <a:gd name="T19" fmla="*/ 331 h 1164"/>
                <a:gd name="T20" fmla="*/ 3130 w 3212"/>
                <a:gd name="T21" fmla="*/ 398 h 1164"/>
                <a:gd name="T22" fmla="*/ 3182 w 3212"/>
                <a:gd name="T23" fmla="*/ 469 h 1164"/>
                <a:gd name="T24" fmla="*/ 3209 w 3212"/>
                <a:gd name="T25" fmla="*/ 544 h 1164"/>
                <a:gd name="T26" fmla="*/ 3209 w 3212"/>
                <a:gd name="T27" fmla="*/ 620 h 1164"/>
                <a:gd name="T28" fmla="*/ 3182 w 3212"/>
                <a:gd name="T29" fmla="*/ 695 h 1164"/>
                <a:gd name="T30" fmla="*/ 3130 w 3212"/>
                <a:gd name="T31" fmla="*/ 766 h 1164"/>
                <a:gd name="T32" fmla="*/ 3055 w 3212"/>
                <a:gd name="T33" fmla="*/ 833 h 1164"/>
                <a:gd name="T34" fmla="*/ 2958 w 3212"/>
                <a:gd name="T35" fmla="*/ 896 h 1164"/>
                <a:gd name="T36" fmla="*/ 2841 w 3212"/>
                <a:gd name="T37" fmla="*/ 954 h 1164"/>
                <a:gd name="T38" fmla="*/ 2706 w 3212"/>
                <a:gd name="T39" fmla="*/ 1006 h 1164"/>
                <a:gd name="T40" fmla="*/ 2554 w 3212"/>
                <a:gd name="T41" fmla="*/ 1052 h 1164"/>
                <a:gd name="T42" fmla="*/ 2388 w 3212"/>
                <a:gd name="T43" fmla="*/ 1090 h 1164"/>
                <a:gd name="T44" fmla="*/ 2208 w 3212"/>
                <a:gd name="T45" fmla="*/ 1122 h 1164"/>
                <a:gd name="T46" fmla="*/ 2016 w 3212"/>
                <a:gd name="T47" fmla="*/ 1145 h 1164"/>
                <a:gd name="T48" fmla="*/ 1815 w 3212"/>
                <a:gd name="T49" fmla="*/ 1159 h 1164"/>
                <a:gd name="T50" fmla="*/ 1606 w 3212"/>
                <a:gd name="T51" fmla="*/ 1164 h 1164"/>
                <a:gd name="T52" fmla="*/ 1397 w 3212"/>
                <a:gd name="T53" fmla="*/ 1159 h 1164"/>
                <a:gd name="T54" fmla="*/ 1195 w 3212"/>
                <a:gd name="T55" fmla="*/ 1145 h 1164"/>
                <a:gd name="T56" fmla="*/ 1004 w 3212"/>
                <a:gd name="T57" fmla="*/ 1122 h 1164"/>
                <a:gd name="T58" fmla="*/ 824 w 3212"/>
                <a:gd name="T59" fmla="*/ 1090 h 1164"/>
                <a:gd name="T60" fmla="*/ 658 w 3212"/>
                <a:gd name="T61" fmla="*/ 1052 h 1164"/>
                <a:gd name="T62" fmla="*/ 506 w 3212"/>
                <a:gd name="T63" fmla="*/ 1006 h 1164"/>
                <a:gd name="T64" fmla="*/ 371 w 3212"/>
                <a:gd name="T65" fmla="*/ 954 h 1164"/>
                <a:gd name="T66" fmla="*/ 254 w 3212"/>
                <a:gd name="T67" fmla="*/ 896 h 1164"/>
                <a:gd name="T68" fmla="*/ 157 w 3212"/>
                <a:gd name="T69" fmla="*/ 833 h 1164"/>
                <a:gd name="T70" fmla="*/ 82 w 3212"/>
                <a:gd name="T71" fmla="*/ 766 h 1164"/>
                <a:gd name="T72" fmla="*/ 30 w 3212"/>
                <a:gd name="T73" fmla="*/ 695 h 1164"/>
                <a:gd name="T74" fmla="*/ 3 w 3212"/>
                <a:gd name="T75" fmla="*/ 620 h 1164"/>
                <a:gd name="T76" fmla="*/ 3 w 3212"/>
                <a:gd name="T77" fmla="*/ 544 h 1164"/>
                <a:gd name="T78" fmla="*/ 30 w 3212"/>
                <a:gd name="T79" fmla="*/ 469 h 1164"/>
                <a:gd name="T80" fmla="*/ 82 w 3212"/>
                <a:gd name="T81" fmla="*/ 398 h 1164"/>
                <a:gd name="T82" fmla="*/ 157 w 3212"/>
                <a:gd name="T83" fmla="*/ 331 h 1164"/>
                <a:gd name="T84" fmla="*/ 254 w 3212"/>
                <a:gd name="T85" fmla="*/ 268 h 1164"/>
                <a:gd name="T86" fmla="*/ 371 w 3212"/>
                <a:gd name="T87" fmla="*/ 210 h 1164"/>
                <a:gd name="T88" fmla="*/ 506 w 3212"/>
                <a:gd name="T89" fmla="*/ 158 h 1164"/>
                <a:gd name="T90" fmla="*/ 658 w 3212"/>
                <a:gd name="T91" fmla="*/ 112 h 1164"/>
                <a:gd name="T92" fmla="*/ 824 w 3212"/>
                <a:gd name="T93" fmla="*/ 74 h 1164"/>
                <a:gd name="T94" fmla="*/ 1004 w 3212"/>
                <a:gd name="T95" fmla="*/ 43 h 1164"/>
                <a:gd name="T96" fmla="*/ 1195 w 3212"/>
                <a:gd name="T97" fmla="*/ 19 h 1164"/>
                <a:gd name="T98" fmla="*/ 1397 w 3212"/>
                <a:gd name="T99" fmla="*/ 5 h 1164"/>
                <a:gd name="T100" fmla="*/ 1606 w 3212"/>
                <a:gd name="T101"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12" h="1164">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2" name="Freeform 183"/>
            <p:cNvSpPr>
              <a:spLocks/>
            </p:cNvSpPr>
            <p:nvPr/>
          </p:nvSpPr>
          <p:spPr bwMode="auto">
            <a:xfrm>
              <a:off x="10059988" y="2917825"/>
              <a:ext cx="463550" cy="93663"/>
            </a:xfrm>
            <a:custGeom>
              <a:avLst/>
              <a:gdLst>
                <a:gd name="T0" fmla="*/ 87 w 3212"/>
                <a:gd name="T1" fmla="*/ 40 h 648"/>
                <a:gd name="T2" fmla="*/ 256 w 3212"/>
                <a:gd name="T3" fmla="*/ 114 h 648"/>
                <a:gd name="T4" fmla="*/ 442 w 3212"/>
                <a:gd name="T5" fmla="*/ 179 h 648"/>
                <a:gd name="T6" fmla="*/ 647 w 3212"/>
                <a:gd name="T7" fmla="*/ 233 h 648"/>
                <a:gd name="T8" fmla="*/ 869 w 3212"/>
                <a:gd name="T9" fmla="*/ 277 h 648"/>
                <a:gd name="T10" fmla="*/ 1103 w 3212"/>
                <a:gd name="T11" fmla="*/ 310 h 648"/>
                <a:gd name="T12" fmla="*/ 1349 w 3212"/>
                <a:gd name="T13" fmla="*/ 330 h 648"/>
                <a:gd name="T14" fmla="*/ 1606 w 3212"/>
                <a:gd name="T15" fmla="*/ 338 h 648"/>
                <a:gd name="T16" fmla="*/ 1862 w 3212"/>
                <a:gd name="T17" fmla="*/ 330 h 648"/>
                <a:gd name="T18" fmla="*/ 2109 w 3212"/>
                <a:gd name="T19" fmla="*/ 310 h 648"/>
                <a:gd name="T20" fmla="*/ 2343 w 3212"/>
                <a:gd name="T21" fmla="*/ 277 h 648"/>
                <a:gd name="T22" fmla="*/ 2564 w 3212"/>
                <a:gd name="T23" fmla="*/ 233 h 648"/>
                <a:gd name="T24" fmla="*/ 2769 w 3212"/>
                <a:gd name="T25" fmla="*/ 179 h 648"/>
                <a:gd name="T26" fmla="*/ 2957 w 3212"/>
                <a:gd name="T27" fmla="*/ 114 h 648"/>
                <a:gd name="T28" fmla="*/ 3125 w 3212"/>
                <a:gd name="T29" fmla="*/ 40 h 648"/>
                <a:gd name="T30" fmla="*/ 3209 w 3212"/>
                <a:gd name="T31" fmla="*/ 33 h 648"/>
                <a:gd name="T32" fmla="*/ 3209 w 3212"/>
                <a:gd name="T33" fmla="*/ 104 h 648"/>
                <a:gd name="T34" fmla="*/ 3182 w 3212"/>
                <a:gd name="T35" fmla="*/ 179 h 648"/>
                <a:gd name="T36" fmla="*/ 3130 w 3212"/>
                <a:gd name="T37" fmla="*/ 250 h 648"/>
                <a:gd name="T38" fmla="*/ 3055 w 3212"/>
                <a:gd name="T39" fmla="*/ 317 h 648"/>
                <a:gd name="T40" fmla="*/ 2958 w 3212"/>
                <a:gd name="T41" fmla="*/ 381 h 648"/>
                <a:gd name="T42" fmla="*/ 2841 w 3212"/>
                <a:gd name="T43" fmla="*/ 439 h 648"/>
                <a:gd name="T44" fmla="*/ 2706 w 3212"/>
                <a:gd name="T45" fmla="*/ 491 h 648"/>
                <a:gd name="T46" fmla="*/ 2554 w 3212"/>
                <a:gd name="T47" fmla="*/ 536 h 648"/>
                <a:gd name="T48" fmla="*/ 2388 w 3212"/>
                <a:gd name="T49" fmla="*/ 575 h 648"/>
                <a:gd name="T50" fmla="*/ 2208 w 3212"/>
                <a:gd name="T51" fmla="*/ 606 h 648"/>
                <a:gd name="T52" fmla="*/ 2016 w 3212"/>
                <a:gd name="T53" fmla="*/ 629 h 648"/>
                <a:gd name="T54" fmla="*/ 1815 w 3212"/>
                <a:gd name="T55" fmla="*/ 644 h 648"/>
                <a:gd name="T56" fmla="*/ 1606 w 3212"/>
                <a:gd name="T57" fmla="*/ 648 h 648"/>
                <a:gd name="T58" fmla="*/ 1397 w 3212"/>
                <a:gd name="T59" fmla="*/ 644 h 648"/>
                <a:gd name="T60" fmla="*/ 1195 w 3212"/>
                <a:gd name="T61" fmla="*/ 629 h 648"/>
                <a:gd name="T62" fmla="*/ 1004 w 3212"/>
                <a:gd name="T63" fmla="*/ 606 h 648"/>
                <a:gd name="T64" fmla="*/ 824 w 3212"/>
                <a:gd name="T65" fmla="*/ 575 h 648"/>
                <a:gd name="T66" fmla="*/ 658 w 3212"/>
                <a:gd name="T67" fmla="*/ 536 h 648"/>
                <a:gd name="T68" fmla="*/ 506 w 3212"/>
                <a:gd name="T69" fmla="*/ 491 h 648"/>
                <a:gd name="T70" fmla="*/ 371 w 3212"/>
                <a:gd name="T71" fmla="*/ 439 h 648"/>
                <a:gd name="T72" fmla="*/ 254 w 3212"/>
                <a:gd name="T73" fmla="*/ 381 h 648"/>
                <a:gd name="T74" fmla="*/ 157 w 3212"/>
                <a:gd name="T75" fmla="*/ 317 h 648"/>
                <a:gd name="T76" fmla="*/ 82 w 3212"/>
                <a:gd name="T77" fmla="*/ 250 h 648"/>
                <a:gd name="T78" fmla="*/ 30 w 3212"/>
                <a:gd name="T79" fmla="*/ 179 h 648"/>
                <a:gd name="T80" fmla="*/ 3 w 3212"/>
                <a:gd name="T81" fmla="*/ 104 h 648"/>
                <a:gd name="T82" fmla="*/ 3 w 3212"/>
                <a:gd name="T83" fmla="*/ 3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8">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3" name="Freeform 184"/>
            <p:cNvSpPr>
              <a:spLocks/>
            </p:cNvSpPr>
            <p:nvPr/>
          </p:nvSpPr>
          <p:spPr bwMode="auto">
            <a:xfrm>
              <a:off x="10059988" y="2995613"/>
              <a:ext cx="463550" cy="93663"/>
            </a:xfrm>
            <a:custGeom>
              <a:avLst/>
              <a:gdLst>
                <a:gd name="T0" fmla="*/ 87 w 3212"/>
                <a:gd name="T1" fmla="*/ 40 h 647"/>
                <a:gd name="T2" fmla="*/ 256 w 3212"/>
                <a:gd name="T3" fmla="*/ 114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4 h 647"/>
                <a:gd name="T28" fmla="*/ 3125 w 3212"/>
                <a:gd name="T29" fmla="*/ 40 h 647"/>
                <a:gd name="T30" fmla="*/ 3209 w 3212"/>
                <a:gd name="T31" fmla="*/ 33 h 647"/>
                <a:gd name="T32" fmla="*/ 3209 w 3212"/>
                <a:gd name="T33" fmla="*/ 104 h 647"/>
                <a:gd name="T34" fmla="*/ 3182 w 3212"/>
                <a:gd name="T35" fmla="*/ 178 h 647"/>
                <a:gd name="T36" fmla="*/ 3130 w 3212"/>
                <a:gd name="T37" fmla="*/ 250 h 647"/>
                <a:gd name="T38" fmla="*/ 3055 w 3212"/>
                <a:gd name="T39" fmla="*/ 317 h 647"/>
                <a:gd name="T40" fmla="*/ 2958 w 3212"/>
                <a:gd name="T41" fmla="*/ 380 h 647"/>
                <a:gd name="T42" fmla="*/ 2841 w 3212"/>
                <a:gd name="T43" fmla="*/ 438 h 647"/>
                <a:gd name="T44" fmla="*/ 2706 w 3212"/>
                <a:gd name="T45" fmla="*/ 490 h 647"/>
                <a:gd name="T46" fmla="*/ 2554 w 3212"/>
                <a:gd name="T47" fmla="*/ 535 h 647"/>
                <a:gd name="T48" fmla="*/ 2388 w 3212"/>
                <a:gd name="T49" fmla="*/ 574 h 647"/>
                <a:gd name="T50" fmla="*/ 2208 w 3212"/>
                <a:gd name="T51" fmla="*/ 605 h 647"/>
                <a:gd name="T52" fmla="*/ 2016 w 3212"/>
                <a:gd name="T53" fmla="*/ 628 h 647"/>
                <a:gd name="T54" fmla="*/ 1815 w 3212"/>
                <a:gd name="T55" fmla="*/ 643 h 647"/>
                <a:gd name="T56" fmla="*/ 1606 w 3212"/>
                <a:gd name="T57" fmla="*/ 647 h 647"/>
                <a:gd name="T58" fmla="*/ 1397 w 3212"/>
                <a:gd name="T59" fmla="*/ 643 h 647"/>
                <a:gd name="T60" fmla="*/ 1195 w 3212"/>
                <a:gd name="T61" fmla="*/ 628 h 647"/>
                <a:gd name="T62" fmla="*/ 1004 w 3212"/>
                <a:gd name="T63" fmla="*/ 605 h 647"/>
                <a:gd name="T64" fmla="*/ 824 w 3212"/>
                <a:gd name="T65" fmla="*/ 574 h 647"/>
                <a:gd name="T66" fmla="*/ 658 w 3212"/>
                <a:gd name="T67" fmla="*/ 535 h 647"/>
                <a:gd name="T68" fmla="*/ 506 w 3212"/>
                <a:gd name="T69" fmla="*/ 490 h 647"/>
                <a:gd name="T70" fmla="*/ 371 w 3212"/>
                <a:gd name="T71" fmla="*/ 438 h 647"/>
                <a:gd name="T72" fmla="*/ 254 w 3212"/>
                <a:gd name="T73" fmla="*/ 380 h 647"/>
                <a:gd name="T74" fmla="*/ 157 w 3212"/>
                <a:gd name="T75" fmla="*/ 317 h 647"/>
                <a:gd name="T76" fmla="*/ 82 w 3212"/>
                <a:gd name="T77" fmla="*/ 250 h 647"/>
                <a:gd name="T78" fmla="*/ 30 w 3212"/>
                <a:gd name="T79" fmla="*/ 178 h 647"/>
                <a:gd name="T80" fmla="*/ 3 w 3212"/>
                <a:gd name="T81" fmla="*/ 104 h 647"/>
                <a:gd name="T82" fmla="*/ 3 w 3212"/>
                <a:gd name="T83" fmla="*/ 3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4" name="Freeform 185"/>
            <p:cNvSpPr>
              <a:spLocks/>
            </p:cNvSpPr>
            <p:nvPr/>
          </p:nvSpPr>
          <p:spPr bwMode="auto">
            <a:xfrm>
              <a:off x="10059988" y="3074988"/>
              <a:ext cx="463550" cy="92075"/>
            </a:xfrm>
            <a:custGeom>
              <a:avLst/>
              <a:gdLst>
                <a:gd name="T0" fmla="*/ 87 w 3212"/>
                <a:gd name="T1" fmla="*/ 40 h 647"/>
                <a:gd name="T2" fmla="*/ 256 w 3212"/>
                <a:gd name="T3" fmla="*/ 113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3 h 647"/>
                <a:gd name="T28" fmla="*/ 3125 w 3212"/>
                <a:gd name="T29" fmla="*/ 40 h 647"/>
                <a:gd name="T30" fmla="*/ 3209 w 3212"/>
                <a:gd name="T31" fmla="*/ 32 h 647"/>
                <a:gd name="T32" fmla="*/ 3209 w 3212"/>
                <a:gd name="T33" fmla="*/ 103 h 647"/>
                <a:gd name="T34" fmla="*/ 3182 w 3212"/>
                <a:gd name="T35" fmla="*/ 178 h 647"/>
                <a:gd name="T36" fmla="*/ 3130 w 3212"/>
                <a:gd name="T37" fmla="*/ 249 h 647"/>
                <a:gd name="T38" fmla="*/ 3055 w 3212"/>
                <a:gd name="T39" fmla="*/ 316 h 647"/>
                <a:gd name="T40" fmla="*/ 2958 w 3212"/>
                <a:gd name="T41" fmla="*/ 379 h 647"/>
                <a:gd name="T42" fmla="*/ 2841 w 3212"/>
                <a:gd name="T43" fmla="*/ 437 h 647"/>
                <a:gd name="T44" fmla="*/ 2706 w 3212"/>
                <a:gd name="T45" fmla="*/ 489 h 647"/>
                <a:gd name="T46" fmla="*/ 2554 w 3212"/>
                <a:gd name="T47" fmla="*/ 535 h 647"/>
                <a:gd name="T48" fmla="*/ 2388 w 3212"/>
                <a:gd name="T49" fmla="*/ 574 h 647"/>
                <a:gd name="T50" fmla="*/ 2208 w 3212"/>
                <a:gd name="T51" fmla="*/ 605 h 647"/>
                <a:gd name="T52" fmla="*/ 2016 w 3212"/>
                <a:gd name="T53" fmla="*/ 628 h 647"/>
                <a:gd name="T54" fmla="*/ 1815 w 3212"/>
                <a:gd name="T55" fmla="*/ 642 h 647"/>
                <a:gd name="T56" fmla="*/ 1606 w 3212"/>
                <a:gd name="T57" fmla="*/ 647 h 647"/>
                <a:gd name="T58" fmla="*/ 1397 w 3212"/>
                <a:gd name="T59" fmla="*/ 642 h 647"/>
                <a:gd name="T60" fmla="*/ 1195 w 3212"/>
                <a:gd name="T61" fmla="*/ 628 h 647"/>
                <a:gd name="T62" fmla="*/ 1004 w 3212"/>
                <a:gd name="T63" fmla="*/ 605 h 647"/>
                <a:gd name="T64" fmla="*/ 824 w 3212"/>
                <a:gd name="T65" fmla="*/ 574 h 647"/>
                <a:gd name="T66" fmla="*/ 658 w 3212"/>
                <a:gd name="T67" fmla="*/ 535 h 647"/>
                <a:gd name="T68" fmla="*/ 506 w 3212"/>
                <a:gd name="T69" fmla="*/ 489 h 647"/>
                <a:gd name="T70" fmla="*/ 371 w 3212"/>
                <a:gd name="T71" fmla="*/ 437 h 647"/>
                <a:gd name="T72" fmla="*/ 254 w 3212"/>
                <a:gd name="T73" fmla="*/ 379 h 647"/>
                <a:gd name="T74" fmla="*/ 157 w 3212"/>
                <a:gd name="T75" fmla="*/ 316 h 647"/>
                <a:gd name="T76" fmla="*/ 82 w 3212"/>
                <a:gd name="T77" fmla="*/ 249 h 647"/>
                <a:gd name="T78" fmla="*/ 30 w 3212"/>
                <a:gd name="T79" fmla="*/ 178 h 647"/>
                <a:gd name="T80" fmla="*/ 3 w 3212"/>
                <a:gd name="T81" fmla="*/ 103 h 647"/>
                <a:gd name="T82" fmla="*/ 3 w 3212"/>
                <a:gd name="T83" fmla="*/ 3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grpSp>
        <p:nvGrpSpPr>
          <p:cNvPr id="25" name="Group 54"/>
          <p:cNvGrpSpPr/>
          <p:nvPr/>
        </p:nvGrpSpPr>
        <p:grpSpPr>
          <a:xfrm>
            <a:off x="5993763" y="2804235"/>
            <a:ext cx="240157" cy="237585"/>
            <a:chOff x="2587625" y="4291013"/>
            <a:chExt cx="444500" cy="439738"/>
          </a:xfrm>
          <a:solidFill>
            <a:schemeClr val="bg1"/>
          </a:solidFill>
        </p:grpSpPr>
        <p:sp>
          <p:nvSpPr>
            <p:cNvPr id="26" name="Freeform 290"/>
            <p:cNvSpPr>
              <a:spLocks noEditPoints="1"/>
            </p:cNvSpPr>
            <p:nvPr/>
          </p:nvSpPr>
          <p:spPr bwMode="auto">
            <a:xfrm>
              <a:off x="2790825" y="4491038"/>
              <a:ext cx="241300" cy="239713"/>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7" name="Freeform 291"/>
            <p:cNvSpPr>
              <a:spLocks/>
            </p:cNvSpPr>
            <p:nvPr/>
          </p:nvSpPr>
          <p:spPr bwMode="auto">
            <a:xfrm>
              <a:off x="2811463" y="4335463"/>
              <a:ext cx="217488" cy="274638"/>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8" name="Freeform 292"/>
            <p:cNvSpPr>
              <a:spLocks/>
            </p:cNvSpPr>
            <p:nvPr/>
          </p:nvSpPr>
          <p:spPr bwMode="auto">
            <a:xfrm>
              <a:off x="2786063" y="4497388"/>
              <a:ext cx="30163" cy="26988"/>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9" name="Freeform 293"/>
            <p:cNvSpPr>
              <a:spLocks/>
            </p:cNvSpPr>
            <p:nvPr/>
          </p:nvSpPr>
          <p:spPr bwMode="auto">
            <a:xfrm>
              <a:off x="2860675" y="4702175"/>
              <a:ext cx="52388" cy="20638"/>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0" name="Freeform 294"/>
            <p:cNvSpPr>
              <a:spLocks/>
            </p:cNvSpPr>
            <p:nvPr/>
          </p:nvSpPr>
          <p:spPr bwMode="auto">
            <a:xfrm>
              <a:off x="2587625" y="4395788"/>
              <a:ext cx="249238" cy="333375"/>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1" name="Freeform 295"/>
            <p:cNvSpPr>
              <a:spLocks noEditPoints="1"/>
            </p:cNvSpPr>
            <p:nvPr/>
          </p:nvSpPr>
          <p:spPr bwMode="auto">
            <a:xfrm>
              <a:off x="2638425" y="4291013"/>
              <a:ext cx="263525" cy="79375"/>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grpSp>
        <p:nvGrpSpPr>
          <p:cNvPr id="32" name="Group 61"/>
          <p:cNvGrpSpPr/>
          <p:nvPr/>
        </p:nvGrpSpPr>
        <p:grpSpPr>
          <a:xfrm>
            <a:off x="4138512" y="4610350"/>
            <a:ext cx="231012" cy="339793"/>
            <a:chOff x="9209088" y="5059363"/>
            <a:chExt cx="300038" cy="441324"/>
          </a:xfrm>
          <a:solidFill>
            <a:schemeClr val="bg1"/>
          </a:solidFill>
        </p:grpSpPr>
        <p:sp>
          <p:nvSpPr>
            <p:cNvPr id="33" name="Freeform 412"/>
            <p:cNvSpPr>
              <a:spLocks/>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4" name="Freeform 413"/>
            <p:cNvSpPr>
              <a:spLocks/>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5" name="Freeform 414"/>
            <p:cNvSpPr>
              <a:spLocks/>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6" name="Freeform 415"/>
            <p:cNvSpPr>
              <a:spLocks/>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7" name="Freeform 416"/>
            <p:cNvSpPr>
              <a:spLocks/>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8" name="Freeform 417"/>
            <p:cNvSpPr>
              <a:spLocks/>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grpSp>
        <p:nvGrpSpPr>
          <p:cNvPr id="39" name="Group 68"/>
          <p:cNvGrpSpPr/>
          <p:nvPr/>
        </p:nvGrpSpPr>
        <p:grpSpPr>
          <a:xfrm>
            <a:off x="7361974" y="3414769"/>
            <a:ext cx="247913" cy="288027"/>
            <a:chOff x="2593975" y="4225925"/>
            <a:chExt cx="490538" cy="569912"/>
          </a:xfrm>
          <a:solidFill>
            <a:schemeClr val="bg1"/>
          </a:solidFill>
        </p:grpSpPr>
        <p:sp>
          <p:nvSpPr>
            <p:cNvPr id="40" name="Freeform 18"/>
            <p:cNvSpPr>
              <a:spLocks/>
            </p:cNvSpPr>
            <p:nvPr/>
          </p:nvSpPr>
          <p:spPr bwMode="auto">
            <a:xfrm>
              <a:off x="2773363" y="4384675"/>
              <a:ext cx="131763" cy="252412"/>
            </a:xfrm>
            <a:custGeom>
              <a:avLst/>
              <a:gdLst>
                <a:gd name="T0" fmla="*/ 445 w 827"/>
                <a:gd name="T1" fmla="*/ 0 h 1593"/>
                <a:gd name="T2" fmla="*/ 498 w 827"/>
                <a:gd name="T3" fmla="*/ 8 h 1593"/>
                <a:gd name="T4" fmla="*/ 515 w 827"/>
                <a:gd name="T5" fmla="*/ 47 h 1593"/>
                <a:gd name="T6" fmla="*/ 516 w 827"/>
                <a:gd name="T7" fmla="*/ 123 h 1593"/>
                <a:gd name="T8" fmla="*/ 525 w 827"/>
                <a:gd name="T9" fmla="*/ 163 h 1593"/>
                <a:gd name="T10" fmla="*/ 563 w 827"/>
                <a:gd name="T11" fmla="*/ 178 h 1593"/>
                <a:gd name="T12" fmla="*/ 691 w 827"/>
                <a:gd name="T13" fmla="*/ 207 h 1593"/>
                <a:gd name="T14" fmla="*/ 767 w 827"/>
                <a:gd name="T15" fmla="*/ 246 h 1593"/>
                <a:gd name="T16" fmla="*/ 771 w 827"/>
                <a:gd name="T17" fmla="*/ 287 h 1593"/>
                <a:gd name="T18" fmla="*/ 726 w 827"/>
                <a:gd name="T19" fmla="*/ 434 h 1593"/>
                <a:gd name="T20" fmla="*/ 700 w 827"/>
                <a:gd name="T21" fmla="*/ 455 h 1593"/>
                <a:gd name="T22" fmla="*/ 621 w 827"/>
                <a:gd name="T23" fmla="*/ 425 h 1593"/>
                <a:gd name="T24" fmla="*/ 473 w 827"/>
                <a:gd name="T25" fmla="*/ 396 h 1593"/>
                <a:gd name="T26" fmla="*/ 377 w 827"/>
                <a:gd name="T27" fmla="*/ 402 h 1593"/>
                <a:gd name="T28" fmla="*/ 315 w 827"/>
                <a:gd name="T29" fmla="*/ 437 h 1593"/>
                <a:gd name="T30" fmla="*/ 291 w 827"/>
                <a:gd name="T31" fmla="*/ 496 h 1593"/>
                <a:gd name="T32" fmla="*/ 314 w 827"/>
                <a:gd name="T33" fmla="*/ 557 h 1593"/>
                <a:gd name="T34" fmla="*/ 402 w 827"/>
                <a:gd name="T35" fmla="*/ 618 h 1593"/>
                <a:gd name="T36" fmla="*/ 572 w 827"/>
                <a:gd name="T37" fmla="*/ 691 h 1593"/>
                <a:gd name="T38" fmla="*/ 712 w 827"/>
                <a:gd name="T39" fmla="*/ 778 h 1593"/>
                <a:gd name="T40" fmla="*/ 791 w 827"/>
                <a:gd name="T41" fmla="*/ 886 h 1593"/>
                <a:gd name="T42" fmla="*/ 826 w 827"/>
                <a:gd name="T43" fmla="*/ 1009 h 1593"/>
                <a:gd name="T44" fmla="*/ 812 w 827"/>
                <a:gd name="T45" fmla="*/ 1137 h 1593"/>
                <a:gd name="T46" fmla="*/ 747 w 827"/>
                <a:gd name="T47" fmla="*/ 1256 h 1593"/>
                <a:gd name="T48" fmla="*/ 640 w 827"/>
                <a:gd name="T49" fmla="*/ 1345 h 1593"/>
                <a:gd name="T50" fmla="*/ 535 w 827"/>
                <a:gd name="T51" fmla="*/ 1387 h 1593"/>
                <a:gd name="T52" fmla="*/ 506 w 827"/>
                <a:gd name="T53" fmla="*/ 1423 h 1593"/>
                <a:gd name="T54" fmla="*/ 505 w 827"/>
                <a:gd name="T55" fmla="*/ 1545 h 1593"/>
                <a:gd name="T56" fmla="*/ 489 w 827"/>
                <a:gd name="T57" fmla="*/ 1585 h 1593"/>
                <a:gd name="T58" fmla="*/ 404 w 827"/>
                <a:gd name="T59" fmla="*/ 1593 h 1593"/>
                <a:gd name="T60" fmla="*/ 318 w 827"/>
                <a:gd name="T61" fmla="*/ 1584 h 1593"/>
                <a:gd name="T62" fmla="*/ 300 w 827"/>
                <a:gd name="T63" fmla="*/ 1542 h 1593"/>
                <a:gd name="T64" fmla="*/ 299 w 827"/>
                <a:gd name="T65" fmla="*/ 1446 h 1593"/>
                <a:gd name="T66" fmla="*/ 288 w 827"/>
                <a:gd name="T67" fmla="*/ 1413 h 1593"/>
                <a:gd name="T68" fmla="*/ 244 w 827"/>
                <a:gd name="T69" fmla="*/ 1401 h 1593"/>
                <a:gd name="T70" fmla="*/ 94 w 827"/>
                <a:gd name="T71" fmla="*/ 1365 h 1593"/>
                <a:gd name="T72" fmla="*/ 14 w 827"/>
                <a:gd name="T73" fmla="*/ 1325 h 1593"/>
                <a:gd name="T74" fmla="*/ 0 w 827"/>
                <a:gd name="T75" fmla="*/ 1293 h 1593"/>
                <a:gd name="T76" fmla="*/ 23 w 827"/>
                <a:gd name="T77" fmla="*/ 1198 h 1593"/>
                <a:gd name="T78" fmla="*/ 51 w 827"/>
                <a:gd name="T79" fmla="*/ 1113 h 1593"/>
                <a:gd name="T80" fmla="*/ 78 w 827"/>
                <a:gd name="T81" fmla="*/ 1102 h 1593"/>
                <a:gd name="T82" fmla="*/ 159 w 827"/>
                <a:gd name="T83" fmla="*/ 1137 h 1593"/>
                <a:gd name="T84" fmla="*/ 325 w 827"/>
                <a:gd name="T85" fmla="*/ 1180 h 1593"/>
                <a:gd name="T86" fmla="*/ 435 w 827"/>
                <a:gd name="T87" fmla="*/ 1173 h 1593"/>
                <a:gd name="T88" fmla="*/ 512 w 827"/>
                <a:gd name="T89" fmla="*/ 1132 h 1593"/>
                <a:gd name="T90" fmla="*/ 542 w 827"/>
                <a:gd name="T91" fmla="*/ 1070 h 1593"/>
                <a:gd name="T92" fmla="*/ 529 w 827"/>
                <a:gd name="T93" fmla="*/ 1004 h 1593"/>
                <a:gd name="T94" fmla="*/ 471 w 827"/>
                <a:gd name="T95" fmla="*/ 946 h 1593"/>
                <a:gd name="T96" fmla="*/ 369 w 827"/>
                <a:gd name="T97" fmla="*/ 898 h 1593"/>
                <a:gd name="T98" fmla="*/ 233 w 827"/>
                <a:gd name="T99" fmla="*/ 840 h 1593"/>
                <a:gd name="T100" fmla="*/ 126 w 827"/>
                <a:gd name="T101" fmla="*/ 772 h 1593"/>
                <a:gd name="T102" fmla="*/ 54 w 827"/>
                <a:gd name="T103" fmla="*/ 691 h 1593"/>
                <a:gd name="T104" fmla="*/ 15 w 827"/>
                <a:gd name="T105" fmla="*/ 591 h 1593"/>
                <a:gd name="T106" fmla="*/ 15 w 827"/>
                <a:gd name="T107" fmla="*/ 467 h 1593"/>
                <a:gd name="T108" fmla="*/ 58 w 827"/>
                <a:gd name="T109" fmla="*/ 351 h 1593"/>
                <a:gd name="T110" fmla="*/ 139 w 827"/>
                <a:gd name="T111" fmla="*/ 263 h 1593"/>
                <a:gd name="T112" fmla="*/ 254 w 827"/>
                <a:gd name="T113" fmla="*/ 203 h 1593"/>
                <a:gd name="T114" fmla="*/ 300 w 827"/>
                <a:gd name="T115" fmla="*/ 183 h 1593"/>
                <a:gd name="T116" fmla="*/ 314 w 827"/>
                <a:gd name="T117" fmla="*/ 156 h 1593"/>
                <a:gd name="T118" fmla="*/ 315 w 827"/>
                <a:gd name="T119" fmla="*/ 87 h 1593"/>
                <a:gd name="T120" fmla="*/ 320 w 827"/>
                <a:gd name="T121" fmla="*/ 21 h 1593"/>
                <a:gd name="T122" fmla="*/ 352 w 827"/>
                <a:gd name="T123" fmla="*/ 1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7" h="1593">
                  <a:moveTo>
                    <a:pt x="371" y="0"/>
                  </a:moveTo>
                  <a:lnTo>
                    <a:pt x="415" y="0"/>
                  </a:lnTo>
                  <a:lnTo>
                    <a:pt x="445" y="0"/>
                  </a:lnTo>
                  <a:lnTo>
                    <a:pt x="468" y="1"/>
                  </a:lnTo>
                  <a:lnTo>
                    <a:pt x="485" y="3"/>
                  </a:lnTo>
                  <a:lnTo>
                    <a:pt x="498" y="8"/>
                  </a:lnTo>
                  <a:lnTo>
                    <a:pt x="506" y="17"/>
                  </a:lnTo>
                  <a:lnTo>
                    <a:pt x="512" y="29"/>
                  </a:lnTo>
                  <a:lnTo>
                    <a:pt x="515" y="47"/>
                  </a:lnTo>
                  <a:lnTo>
                    <a:pt x="516" y="70"/>
                  </a:lnTo>
                  <a:lnTo>
                    <a:pt x="516" y="99"/>
                  </a:lnTo>
                  <a:lnTo>
                    <a:pt x="516" y="123"/>
                  </a:lnTo>
                  <a:lnTo>
                    <a:pt x="517" y="141"/>
                  </a:lnTo>
                  <a:lnTo>
                    <a:pt x="519" y="154"/>
                  </a:lnTo>
                  <a:lnTo>
                    <a:pt x="525" y="163"/>
                  </a:lnTo>
                  <a:lnTo>
                    <a:pt x="533" y="169"/>
                  </a:lnTo>
                  <a:lnTo>
                    <a:pt x="545" y="173"/>
                  </a:lnTo>
                  <a:lnTo>
                    <a:pt x="563" y="178"/>
                  </a:lnTo>
                  <a:lnTo>
                    <a:pt x="586" y="181"/>
                  </a:lnTo>
                  <a:lnTo>
                    <a:pt x="640" y="192"/>
                  </a:lnTo>
                  <a:lnTo>
                    <a:pt x="691" y="207"/>
                  </a:lnTo>
                  <a:lnTo>
                    <a:pt x="742" y="228"/>
                  </a:lnTo>
                  <a:lnTo>
                    <a:pt x="756" y="236"/>
                  </a:lnTo>
                  <a:lnTo>
                    <a:pt x="767" y="246"/>
                  </a:lnTo>
                  <a:lnTo>
                    <a:pt x="772" y="258"/>
                  </a:lnTo>
                  <a:lnTo>
                    <a:pt x="775" y="271"/>
                  </a:lnTo>
                  <a:lnTo>
                    <a:pt x="771" y="287"/>
                  </a:lnTo>
                  <a:lnTo>
                    <a:pt x="753" y="352"/>
                  </a:lnTo>
                  <a:lnTo>
                    <a:pt x="733" y="416"/>
                  </a:lnTo>
                  <a:lnTo>
                    <a:pt x="726" y="434"/>
                  </a:lnTo>
                  <a:lnTo>
                    <a:pt x="720" y="446"/>
                  </a:lnTo>
                  <a:lnTo>
                    <a:pt x="711" y="452"/>
                  </a:lnTo>
                  <a:lnTo>
                    <a:pt x="700" y="455"/>
                  </a:lnTo>
                  <a:lnTo>
                    <a:pt x="686" y="451"/>
                  </a:lnTo>
                  <a:lnTo>
                    <a:pt x="668" y="445"/>
                  </a:lnTo>
                  <a:lnTo>
                    <a:pt x="621" y="425"/>
                  </a:lnTo>
                  <a:lnTo>
                    <a:pt x="573" y="410"/>
                  </a:lnTo>
                  <a:lnTo>
                    <a:pt x="524" y="400"/>
                  </a:lnTo>
                  <a:lnTo>
                    <a:pt x="473" y="396"/>
                  </a:lnTo>
                  <a:lnTo>
                    <a:pt x="422" y="396"/>
                  </a:lnTo>
                  <a:lnTo>
                    <a:pt x="399" y="398"/>
                  </a:lnTo>
                  <a:lnTo>
                    <a:pt x="377" y="402"/>
                  </a:lnTo>
                  <a:lnTo>
                    <a:pt x="356" y="409"/>
                  </a:lnTo>
                  <a:lnTo>
                    <a:pt x="333" y="422"/>
                  </a:lnTo>
                  <a:lnTo>
                    <a:pt x="315" y="437"/>
                  </a:lnTo>
                  <a:lnTo>
                    <a:pt x="302" y="456"/>
                  </a:lnTo>
                  <a:lnTo>
                    <a:pt x="295" y="475"/>
                  </a:lnTo>
                  <a:lnTo>
                    <a:pt x="291" y="496"/>
                  </a:lnTo>
                  <a:lnTo>
                    <a:pt x="293" y="517"/>
                  </a:lnTo>
                  <a:lnTo>
                    <a:pt x="301" y="538"/>
                  </a:lnTo>
                  <a:lnTo>
                    <a:pt x="314" y="557"/>
                  </a:lnTo>
                  <a:lnTo>
                    <a:pt x="333" y="575"/>
                  </a:lnTo>
                  <a:lnTo>
                    <a:pt x="366" y="598"/>
                  </a:lnTo>
                  <a:lnTo>
                    <a:pt x="402" y="618"/>
                  </a:lnTo>
                  <a:lnTo>
                    <a:pt x="440" y="635"/>
                  </a:lnTo>
                  <a:lnTo>
                    <a:pt x="506" y="662"/>
                  </a:lnTo>
                  <a:lnTo>
                    <a:pt x="572" y="691"/>
                  </a:lnTo>
                  <a:lnTo>
                    <a:pt x="635" y="724"/>
                  </a:lnTo>
                  <a:lnTo>
                    <a:pt x="676" y="749"/>
                  </a:lnTo>
                  <a:lnTo>
                    <a:pt x="712" y="778"/>
                  </a:lnTo>
                  <a:lnTo>
                    <a:pt x="743" y="811"/>
                  </a:lnTo>
                  <a:lnTo>
                    <a:pt x="770" y="847"/>
                  </a:lnTo>
                  <a:lnTo>
                    <a:pt x="791" y="886"/>
                  </a:lnTo>
                  <a:lnTo>
                    <a:pt x="808" y="925"/>
                  </a:lnTo>
                  <a:lnTo>
                    <a:pt x="819" y="967"/>
                  </a:lnTo>
                  <a:lnTo>
                    <a:pt x="826" y="1009"/>
                  </a:lnTo>
                  <a:lnTo>
                    <a:pt x="827" y="1052"/>
                  </a:lnTo>
                  <a:lnTo>
                    <a:pt x="822" y="1095"/>
                  </a:lnTo>
                  <a:lnTo>
                    <a:pt x="812" y="1137"/>
                  </a:lnTo>
                  <a:lnTo>
                    <a:pt x="796" y="1179"/>
                  </a:lnTo>
                  <a:lnTo>
                    <a:pt x="775" y="1218"/>
                  </a:lnTo>
                  <a:lnTo>
                    <a:pt x="747" y="1256"/>
                  </a:lnTo>
                  <a:lnTo>
                    <a:pt x="715" y="1290"/>
                  </a:lnTo>
                  <a:lnTo>
                    <a:pt x="679" y="1320"/>
                  </a:lnTo>
                  <a:lnTo>
                    <a:pt x="640" y="1345"/>
                  </a:lnTo>
                  <a:lnTo>
                    <a:pt x="598" y="1366"/>
                  </a:lnTo>
                  <a:lnTo>
                    <a:pt x="553" y="1380"/>
                  </a:lnTo>
                  <a:lnTo>
                    <a:pt x="535" y="1387"/>
                  </a:lnTo>
                  <a:lnTo>
                    <a:pt x="521" y="1396"/>
                  </a:lnTo>
                  <a:lnTo>
                    <a:pt x="512" y="1407"/>
                  </a:lnTo>
                  <a:lnTo>
                    <a:pt x="506" y="1423"/>
                  </a:lnTo>
                  <a:lnTo>
                    <a:pt x="505" y="1442"/>
                  </a:lnTo>
                  <a:lnTo>
                    <a:pt x="506" y="1493"/>
                  </a:lnTo>
                  <a:lnTo>
                    <a:pt x="505" y="1545"/>
                  </a:lnTo>
                  <a:lnTo>
                    <a:pt x="504" y="1562"/>
                  </a:lnTo>
                  <a:lnTo>
                    <a:pt x="497" y="1575"/>
                  </a:lnTo>
                  <a:lnTo>
                    <a:pt x="489" y="1585"/>
                  </a:lnTo>
                  <a:lnTo>
                    <a:pt x="475" y="1590"/>
                  </a:lnTo>
                  <a:lnTo>
                    <a:pt x="459" y="1593"/>
                  </a:lnTo>
                  <a:lnTo>
                    <a:pt x="404" y="1593"/>
                  </a:lnTo>
                  <a:lnTo>
                    <a:pt x="348" y="1593"/>
                  </a:lnTo>
                  <a:lnTo>
                    <a:pt x="331" y="1590"/>
                  </a:lnTo>
                  <a:lnTo>
                    <a:pt x="318" y="1584"/>
                  </a:lnTo>
                  <a:lnTo>
                    <a:pt x="308" y="1574"/>
                  </a:lnTo>
                  <a:lnTo>
                    <a:pt x="302" y="1559"/>
                  </a:lnTo>
                  <a:lnTo>
                    <a:pt x="300" y="1542"/>
                  </a:lnTo>
                  <a:lnTo>
                    <a:pt x="300" y="1505"/>
                  </a:lnTo>
                  <a:lnTo>
                    <a:pt x="299" y="1466"/>
                  </a:lnTo>
                  <a:lnTo>
                    <a:pt x="299" y="1446"/>
                  </a:lnTo>
                  <a:lnTo>
                    <a:pt x="298" y="1431"/>
                  </a:lnTo>
                  <a:lnTo>
                    <a:pt x="293" y="1421"/>
                  </a:lnTo>
                  <a:lnTo>
                    <a:pt x="288" y="1413"/>
                  </a:lnTo>
                  <a:lnTo>
                    <a:pt x="278" y="1407"/>
                  </a:lnTo>
                  <a:lnTo>
                    <a:pt x="264" y="1404"/>
                  </a:lnTo>
                  <a:lnTo>
                    <a:pt x="244" y="1401"/>
                  </a:lnTo>
                  <a:lnTo>
                    <a:pt x="193" y="1392"/>
                  </a:lnTo>
                  <a:lnTo>
                    <a:pt x="142" y="1380"/>
                  </a:lnTo>
                  <a:lnTo>
                    <a:pt x="94" y="1365"/>
                  </a:lnTo>
                  <a:lnTo>
                    <a:pt x="46" y="1345"/>
                  </a:lnTo>
                  <a:lnTo>
                    <a:pt x="28" y="1335"/>
                  </a:lnTo>
                  <a:lnTo>
                    <a:pt x="14" y="1325"/>
                  </a:lnTo>
                  <a:lnTo>
                    <a:pt x="5" y="1317"/>
                  </a:lnTo>
                  <a:lnTo>
                    <a:pt x="1" y="1306"/>
                  </a:lnTo>
                  <a:lnTo>
                    <a:pt x="0" y="1293"/>
                  </a:lnTo>
                  <a:lnTo>
                    <a:pt x="2" y="1277"/>
                  </a:lnTo>
                  <a:lnTo>
                    <a:pt x="6" y="1256"/>
                  </a:lnTo>
                  <a:lnTo>
                    <a:pt x="23" y="1198"/>
                  </a:lnTo>
                  <a:lnTo>
                    <a:pt x="39" y="1142"/>
                  </a:lnTo>
                  <a:lnTo>
                    <a:pt x="45" y="1125"/>
                  </a:lnTo>
                  <a:lnTo>
                    <a:pt x="51" y="1113"/>
                  </a:lnTo>
                  <a:lnTo>
                    <a:pt x="58" y="1105"/>
                  </a:lnTo>
                  <a:lnTo>
                    <a:pt x="67" y="1102"/>
                  </a:lnTo>
                  <a:lnTo>
                    <a:pt x="78" y="1102"/>
                  </a:lnTo>
                  <a:lnTo>
                    <a:pt x="90" y="1107"/>
                  </a:lnTo>
                  <a:lnTo>
                    <a:pt x="106" y="1113"/>
                  </a:lnTo>
                  <a:lnTo>
                    <a:pt x="159" y="1137"/>
                  </a:lnTo>
                  <a:lnTo>
                    <a:pt x="212" y="1157"/>
                  </a:lnTo>
                  <a:lnTo>
                    <a:pt x="268" y="1170"/>
                  </a:lnTo>
                  <a:lnTo>
                    <a:pt x="325" y="1180"/>
                  </a:lnTo>
                  <a:lnTo>
                    <a:pt x="363" y="1182"/>
                  </a:lnTo>
                  <a:lnTo>
                    <a:pt x="399" y="1180"/>
                  </a:lnTo>
                  <a:lnTo>
                    <a:pt x="435" y="1173"/>
                  </a:lnTo>
                  <a:lnTo>
                    <a:pt x="469" y="1161"/>
                  </a:lnTo>
                  <a:lnTo>
                    <a:pt x="493" y="1148"/>
                  </a:lnTo>
                  <a:lnTo>
                    <a:pt x="512" y="1132"/>
                  </a:lnTo>
                  <a:lnTo>
                    <a:pt x="527" y="1113"/>
                  </a:lnTo>
                  <a:lnTo>
                    <a:pt x="537" y="1092"/>
                  </a:lnTo>
                  <a:lnTo>
                    <a:pt x="542" y="1070"/>
                  </a:lnTo>
                  <a:lnTo>
                    <a:pt x="542" y="1049"/>
                  </a:lnTo>
                  <a:lnTo>
                    <a:pt x="539" y="1026"/>
                  </a:lnTo>
                  <a:lnTo>
                    <a:pt x="529" y="1004"/>
                  </a:lnTo>
                  <a:lnTo>
                    <a:pt x="516" y="983"/>
                  </a:lnTo>
                  <a:lnTo>
                    <a:pt x="496" y="964"/>
                  </a:lnTo>
                  <a:lnTo>
                    <a:pt x="471" y="946"/>
                  </a:lnTo>
                  <a:lnTo>
                    <a:pt x="444" y="929"/>
                  </a:lnTo>
                  <a:lnTo>
                    <a:pt x="414" y="916"/>
                  </a:lnTo>
                  <a:lnTo>
                    <a:pt x="369" y="898"/>
                  </a:lnTo>
                  <a:lnTo>
                    <a:pt x="323" y="879"/>
                  </a:lnTo>
                  <a:lnTo>
                    <a:pt x="278" y="860"/>
                  </a:lnTo>
                  <a:lnTo>
                    <a:pt x="233" y="840"/>
                  </a:lnTo>
                  <a:lnTo>
                    <a:pt x="189" y="816"/>
                  </a:lnTo>
                  <a:lnTo>
                    <a:pt x="157" y="795"/>
                  </a:lnTo>
                  <a:lnTo>
                    <a:pt x="126" y="772"/>
                  </a:lnTo>
                  <a:lnTo>
                    <a:pt x="98" y="747"/>
                  </a:lnTo>
                  <a:lnTo>
                    <a:pt x="74" y="720"/>
                  </a:lnTo>
                  <a:lnTo>
                    <a:pt x="54" y="691"/>
                  </a:lnTo>
                  <a:lnTo>
                    <a:pt x="37" y="660"/>
                  </a:lnTo>
                  <a:lnTo>
                    <a:pt x="24" y="627"/>
                  </a:lnTo>
                  <a:lnTo>
                    <a:pt x="15" y="591"/>
                  </a:lnTo>
                  <a:lnTo>
                    <a:pt x="10" y="553"/>
                  </a:lnTo>
                  <a:lnTo>
                    <a:pt x="10" y="513"/>
                  </a:lnTo>
                  <a:lnTo>
                    <a:pt x="15" y="467"/>
                  </a:lnTo>
                  <a:lnTo>
                    <a:pt x="25" y="425"/>
                  </a:lnTo>
                  <a:lnTo>
                    <a:pt x="39" y="386"/>
                  </a:lnTo>
                  <a:lnTo>
                    <a:pt x="58" y="351"/>
                  </a:lnTo>
                  <a:lnTo>
                    <a:pt x="81" y="318"/>
                  </a:lnTo>
                  <a:lnTo>
                    <a:pt x="108" y="289"/>
                  </a:lnTo>
                  <a:lnTo>
                    <a:pt x="139" y="263"/>
                  </a:lnTo>
                  <a:lnTo>
                    <a:pt x="174" y="240"/>
                  </a:lnTo>
                  <a:lnTo>
                    <a:pt x="212" y="220"/>
                  </a:lnTo>
                  <a:lnTo>
                    <a:pt x="254" y="203"/>
                  </a:lnTo>
                  <a:lnTo>
                    <a:pt x="274" y="195"/>
                  </a:lnTo>
                  <a:lnTo>
                    <a:pt x="289" y="190"/>
                  </a:lnTo>
                  <a:lnTo>
                    <a:pt x="300" y="183"/>
                  </a:lnTo>
                  <a:lnTo>
                    <a:pt x="308" y="177"/>
                  </a:lnTo>
                  <a:lnTo>
                    <a:pt x="312" y="168"/>
                  </a:lnTo>
                  <a:lnTo>
                    <a:pt x="314" y="156"/>
                  </a:lnTo>
                  <a:lnTo>
                    <a:pt x="315" y="141"/>
                  </a:lnTo>
                  <a:lnTo>
                    <a:pt x="315" y="120"/>
                  </a:lnTo>
                  <a:lnTo>
                    <a:pt x="315" y="87"/>
                  </a:lnTo>
                  <a:lnTo>
                    <a:pt x="315" y="56"/>
                  </a:lnTo>
                  <a:lnTo>
                    <a:pt x="316" y="36"/>
                  </a:lnTo>
                  <a:lnTo>
                    <a:pt x="320" y="21"/>
                  </a:lnTo>
                  <a:lnTo>
                    <a:pt x="326" y="10"/>
                  </a:lnTo>
                  <a:lnTo>
                    <a:pt x="336" y="5"/>
                  </a:lnTo>
                  <a:lnTo>
                    <a:pt x="352" y="1"/>
                  </a:lnTo>
                  <a:lnTo>
                    <a:pt x="371"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41" name="Freeform 19"/>
            <p:cNvSpPr>
              <a:spLocks noEditPoints="1"/>
            </p:cNvSpPr>
            <p:nvPr/>
          </p:nvSpPr>
          <p:spPr bwMode="auto">
            <a:xfrm>
              <a:off x="2593975" y="4225925"/>
              <a:ext cx="490538" cy="569912"/>
            </a:xfrm>
            <a:custGeom>
              <a:avLst/>
              <a:gdLst>
                <a:gd name="T0" fmla="*/ 1277 w 3088"/>
                <a:gd name="T1" fmla="*/ 663 h 3592"/>
                <a:gd name="T2" fmla="*/ 955 w 3088"/>
                <a:gd name="T3" fmla="*/ 791 h 3592"/>
                <a:gd name="T4" fmla="*/ 689 w 3088"/>
                <a:gd name="T5" fmla="*/ 1004 h 3592"/>
                <a:gd name="T6" fmla="*/ 496 w 3088"/>
                <a:gd name="T7" fmla="*/ 1284 h 3592"/>
                <a:gd name="T8" fmla="*/ 391 w 3088"/>
                <a:gd name="T9" fmla="*/ 1617 h 3592"/>
                <a:gd name="T10" fmla="*/ 391 w 3088"/>
                <a:gd name="T11" fmla="*/ 1976 h 3592"/>
                <a:gd name="T12" fmla="*/ 496 w 3088"/>
                <a:gd name="T13" fmla="*/ 2308 h 3592"/>
                <a:gd name="T14" fmla="*/ 689 w 3088"/>
                <a:gd name="T15" fmla="*/ 2589 h 3592"/>
                <a:gd name="T16" fmla="*/ 955 w 3088"/>
                <a:gd name="T17" fmla="*/ 2801 h 3592"/>
                <a:gd name="T18" fmla="*/ 1277 w 3088"/>
                <a:gd name="T19" fmla="*/ 2929 h 3592"/>
                <a:gd name="T20" fmla="*/ 1630 w 3088"/>
                <a:gd name="T21" fmla="*/ 2958 h 3592"/>
                <a:gd name="T22" fmla="*/ 1959 w 3088"/>
                <a:gd name="T23" fmla="*/ 2884 h 3592"/>
                <a:gd name="T24" fmla="*/ 2246 w 3088"/>
                <a:gd name="T25" fmla="*/ 2726 h 3592"/>
                <a:gd name="T26" fmla="*/ 2475 w 3088"/>
                <a:gd name="T27" fmla="*/ 2497 h 3592"/>
                <a:gd name="T28" fmla="*/ 2634 w 3088"/>
                <a:gd name="T29" fmla="*/ 2211 h 3592"/>
                <a:gd name="T30" fmla="*/ 2706 w 3088"/>
                <a:gd name="T31" fmla="*/ 1883 h 3592"/>
                <a:gd name="T32" fmla="*/ 2679 w 3088"/>
                <a:gd name="T33" fmla="*/ 1529 h 3592"/>
                <a:gd name="T34" fmla="*/ 2551 w 3088"/>
                <a:gd name="T35" fmla="*/ 1208 h 3592"/>
                <a:gd name="T36" fmla="*/ 2337 w 3088"/>
                <a:gd name="T37" fmla="*/ 944 h 3592"/>
                <a:gd name="T38" fmla="*/ 2057 w 3088"/>
                <a:gd name="T39" fmla="*/ 750 h 3592"/>
                <a:gd name="T40" fmla="*/ 1725 w 3088"/>
                <a:gd name="T41" fmla="*/ 646 h 3592"/>
                <a:gd name="T42" fmla="*/ 1557 w 3088"/>
                <a:gd name="T43" fmla="*/ 1 h 3592"/>
                <a:gd name="T44" fmla="*/ 1621 w 3088"/>
                <a:gd name="T45" fmla="*/ 39 h 3592"/>
                <a:gd name="T46" fmla="*/ 2010 w 3088"/>
                <a:gd name="T47" fmla="*/ 278 h 3592"/>
                <a:gd name="T48" fmla="*/ 2427 w 3088"/>
                <a:gd name="T49" fmla="*/ 456 h 3592"/>
                <a:gd name="T50" fmla="*/ 2828 w 3088"/>
                <a:gd name="T51" fmla="*/ 546 h 3592"/>
                <a:gd name="T52" fmla="*/ 3051 w 3088"/>
                <a:gd name="T53" fmla="*/ 577 h 3592"/>
                <a:gd name="T54" fmla="*/ 3087 w 3088"/>
                <a:gd name="T55" fmla="*/ 630 h 3592"/>
                <a:gd name="T56" fmla="*/ 3086 w 3088"/>
                <a:gd name="T57" fmla="*/ 1810 h 3592"/>
                <a:gd name="T58" fmla="*/ 3046 w 3088"/>
                <a:gd name="T59" fmla="*/ 2262 h 3592"/>
                <a:gd name="T60" fmla="*/ 2938 w 3088"/>
                <a:gd name="T61" fmla="*/ 2537 h 3592"/>
                <a:gd name="T62" fmla="*/ 2757 w 3088"/>
                <a:gd name="T63" fmla="*/ 2805 h 3592"/>
                <a:gd name="T64" fmla="*/ 2484 w 3088"/>
                <a:gd name="T65" fmla="*/ 3078 h 3592"/>
                <a:gd name="T66" fmla="*/ 2171 w 3088"/>
                <a:gd name="T67" fmla="*/ 3300 h 3592"/>
                <a:gd name="T68" fmla="*/ 1796 w 3088"/>
                <a:gd name="T69" fmla="*/ 3494 h 3592"/>
                <a:gd name="T70" fmla="*/ 1549 w 3088"/>
                <a:gd name="T71" fmla="*/ 3592 h 3592"/>
                <a:gd name="T72" fmla="*/ 1296 w 3088"/>
                <a:gd name="T73" fmla="*/ 3499 h 3592"/>
                <a:gd name="T74" fmla="*/ 891 w 3088"/>
                <a:gd name="T75" fmla="*/ 3284 h 3592"/>
                <a:gd name="T76" fmla="*/ 525 w 3088"/>
                <a:gd name="T77" fmla="*/ 3005 h 3592"/>
                <a:gd name="T78" fmla="*/ 282 w 3088"/>
                <a:gd name="T79" fmla="*/ 2741 h 3592"/>
                <a:gd name="T80" fmla="*/ 118 w 3088"/>
                <a:gd name="T81" fmla="*/ 2469 h 3592"/>
                <a:gd name="T82" fmla="*/ 25 w 3088"/>
                <a:gd name="T83" fmla="*/ 2161 h 3592"/>
                <a:gd name="T84" fmla="*/ 0 w 3088"/>
                <a:gd name="T85" fmla="*/ 1506 h 3592"/>
                <a:gd name="T86" fmla="*/ 3 w 3088"/>
                <a:gd name="T87" fmla="*/ 621 h 3592"/>
                <a:gd name="T88" fmla="*/ 44 w 3088"/>
                <a:gd name="T89" fmla="*/ 575 h 3592"/>
                <a:gd name="T90" fmla="*/ 324 w 3088"/>
                <a:gd name="T91" fmla="*/ 541 h 3592"/>
                <a:gd name="T92" fmla="*/ 764 w 3088"/>
                <a:gd name="T93" fmla="*/ 420 h 3592"/>
                <a:gd name="T94" fmla="*/ 1176 w 3088"/>
                <a:gd name="T95" fmla="*/ 224 h 3592"/>
                <a:gd name="T96" fmla="*/ 1489 w 3088"/>
                <a:gd name="T97" fmla="*/ 24 h 3592"/>
                <a:gd name="T98" fmla="*/ 1545 w 3088"/>
                <a:gd name="T99" fmla="*/ 0 h 3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88" h="3592">
                  <a:moveTo>
                    <a:pt x="1544" y="632"/>
                  </a:moveTo>
                  <a:lnTo>
                    <a:pt x="1453" y="635"/>
                  </a:lnTo>
                  <a:lnTo>
                    <a:pt x="1363" y="646"/>
                  </a:lnTo>
                  <a:lnTo>
                    <a:pt x="1277" y="663"/>
                  </a:lnTo>
                  <a:lnTo>
                    <a:pt x="1192" y="686"/>
                  </a:lnTo>
                  <a:lnTo>
                    <a:pt x="1110" y="715"/>
                  </a:lnTo>
                  <a:lnTo>
                    <a:pt x="1031" y="750"/>
                  </a:lnTo>
                  <a:lnTo>
                    <a:pt x="955" y="791"/>
                  </a:lnTo>
                  <a:lnTo>
                    <a:pt x="883" y="837"/>
                  </a:lnTo>
                  <a:lnTo>
                    <a:pt x="814" y="888"/>
                  </a:lnTo>
                  <a:lnTo>
                    <a:pt x="749" y="944"/>
                  </a:lnTo>
                  <a:lnTo>
                    <a:pt x="689" y="1004"/>
                  </a:lnTo>
                  <a:lnTo>
                    <a:pt x="634" y="1068"/>
                  </a:lnTo>
                  <a:lnTo>
                    <a:pt x="583" y="1136"/>
                  </a:lnTo>
                  <a:lnTo>
                    <a:pt x="537" y="1208"/>
                  </a:lnTo>
                  <a:lnTo>
                    <a:pt x="496" y="1284"/>
                  </a:lnTo>
                  <a:lnTo>
                    <a:pt x="461" y="1363"/>
                  </a:lnTo>
                  <a:lnTo>
                    <a:pt x="432" y="1445"/>
                  </a:lnTo>
                  <a:lnTo>
                    <a:pt x="409" y="1529"/>
                  </a:lnTo>
                  <a:lnTo>
                    <a:pt x="391" y="1617"/>
                  </a:lnTo>
                  <a:lnTo>
                    <a:pt x="381" y="1705"/>
                  </a:lnTo>
                  <a:lnTo>
                    <a:pt x="378" y="1796"/>
                  </a:lnTo>
                  <a:lnTo>
                    <a:pt x="381" y="1887"/>
                  </a:lnTo>
                  <a:lnTo>
                    <a:pt x="391" y="1976"/>
                  </a:lnTo>
                  <a:lnTo>
                    <a:pt x="409" y="2063"/>
                  </a:lnTo>
                  <a:lnTo>
                    <a:pt x="432" y="2148"/>
                  </a:lnTo>
                  <a:lnTo>
                    <a:pt x="461" y="2229"/>
                  </a:lnTo>
                  <a:lnTo>
                    <a:pt x="496" y="2308"/>
                  </a:lnTo>
                  <a:lnTo>
                    <a:pt x="537" y="2383"/>
                  </a:lnTo>
                  <a:lnTo>
                    <a:pt x="583" y="2456"/>
                  </a:lnTo>
                  <a:lnTo>
                    <a:pt x="634" y="2524"/>
                  </a:lnTo>
                  <a:lnTo>
                    <a:pt x="689" y="2589"/>
                  </a:lnTo>
                  <a:lnTo>
                    <a:pt x="749" y="2649"/>
                  </a:lnTo>
                  <a:lnTo>
                    <a:pt x="814" y="2705"/>
                  </a:lnTo>
                  <a:lnTo>
                    <a:pt x="883" y="2755"/>
                  </a:lnTo>
                  <a:lnTo>
                    <a:pt x="955" y="2801"/>
                  </a:lnTo>
                  <a:lnTo>
                    <a:pt x="1031" y="2842"/>
                  </a:lnTo>
                  <a:lnTo>
                    <a:pt x="1110" y="2877"/>
                  </a:lnTo>
                  <a:lnTo>
                    <a:pt x="1192" y="2906"/>
                  </a:lnTo>
                  <a:lnTo>
                    <a:pt x="1277" y="2929"/>
                  </a:lnTo>
                  <a:lnTo>
                    <a:pt x="1363" y="2947"/>
                  </a:lnTo>
                  <a:lnTo>
                    <a:pt x="1453" y="2957"/>
                  </a:lnTo>
                  <a:lnTo>
                    <a:pt x="1544" y="2961"/>
                  </a:lnTo>
                  <a:lnTo>
                    <a:pt x="1630" y="2958"/>
                  </a:lnTo>
                  <a:lnTo>
                    <a:pt x="1716" y="2948"/>
                  </a:lnTo>
                  <a:lnTo>
                    <a:pt x="1799" y="2933"/>
                  </a:lnTo>
                  <a:lnTo>
                    <a:pt x="1881" y="2911"/>
                  </a:lnTo>
                  <a:lnTo>
                    <a:pt x="1959" y="2884"/>
                  </a:lnTo>
                  <a:lnTo>
                    <a:pt x="2036" y="2853"/>
                  </a:lnTo>
                  <a:lnTo>
                    <a:pt x="2109" y="2815"/>
                  </a:lnTo>
                  <a:lnTo>
                    <a:pt x="2179" y="2773"/>
                  </a:lnTo>
                  <a:lnTo>
                    <a:pt x="2246" y="2726"/>
                  </a:lnTo>
                  <a:lnTo>
                    <a:pt x="2309" y="2674"/>
                  </a:lnTo>
                  <a:lnTo>
                    <a:pt x="2369" y="2620"/>
                  </a:lnTo>
                  <a:lnTo>
                    <a:pt x="2424" y="2559"/>
                  </a:lnTo>
                  <a:lnTo>
                    <a:pt x="2475" y="2497"/>
                  </a:lnTo>
                  <a:lnTo>
                    <a:pt x="2522" y="2430"/>
                  </a:lnTo>
                  <a:lnTo>
                    <a:pt x="2564" y="2360"/>
                  </a:lnTo>
                  <a:lnTo>
                    <a:pt x="2601" y="2287"/>
                  </a:lnTo>
                  <a:lnTo>
                    <a:pt x="2634" y="2211"/>
                  </a:lnTo>
                  <a:lnTo>
                    <a:pt x="2660" y="2133"/>
                  </a:lnTo>
                  <a:lnTo>
                    <a:pt x="2682" y="2052"/>
                  </a:lnTo>
                  <a:lnTo>
                    <a:pt x="2698" y="1969"/>
                  </a:lnTo>
                  <a:lnTo>
                    <a:pt x="2706" y="1883"/>
                  </a:lnTo>
                  <a:lnTo>
                    <a:pt x="2710" y="1796"/>
                  </a:lnTo>
                  <a:lnTo>
                    <a:pt x="2706" y="1705"/>
                  </a:lnTo>
                  <a:lnTo>
                    <a:pt x="2697" y="1617"/>
                  </a:lnTo>
                  <a:lnTo>
                    <a:pt x="2679" y="1529"/>
                  </a:lnTo>
                  <a:lnTo>
                    <a:pt x="2656" y="1445"/>
                  </a:lnTo>
                  <a:lnTo>
                    <a:pt x="2627" y="1363"/>
                  </a:lnTo>
                  <a:lnTo>
                    <a:pt x="2591" y="1284"/>
                  </a:lnTo>
                  <a:lnTo>
                    <a:pt x="2551" y="1208"/>
                  </a:lnTo>
                  <a:lnTo>
                    <a:pt x="2505" y="1136"/>
                  </a:lnTo>
                  <a:lnTo>
                    <a:pt x="2453" y="1068"/>
                  </a:lnTo>
                  <a:lnTo>
                    <a:pt x="2397" y="1004"/>
                  </a:lnTo>
                  <a:lnTo>
                    <a:pt x="2337" y="944"/>
                  </a:lnTo>
                  <a:lnTo>
                    <a:pt x="2274" y="888"/>
                  </a:lnTo>
                  <a:lnTo>
                    <a:pt x="2205" y="837"/>
                  </a:lnTo>
                  <a:lnTo>
                    <a:pt x="2132" y="791"/>
                  </a:lnTo>
                  <a:lnTo>
                    <a:pt x="2057" y="750"/>
                  </a:lnTo>
                  <a:lnTo>
                    <a:pt x="1978" y="715"/>
                  </a:lnTo>
                  <a:lnTo>
                    <a:pt x="1896" y="686"/>
                  </a:lnTo>
                  <a:lnTo>
                    <a:pt x="1811" y="663"/>
                  </a:lnTo>
                  <a:lnTo>
                    <a:pt x="1725" y="646"/>
                  </a:lnTo>
                  <a:lnTo>
                    <a:pt x="1635" y="635"/>
                  </a:lnTo>
                  <a:lnTo>
                    <a:pt x="1544" y="632"/>
                  </a:lnTo>
                  <a:close/>
                  <a:moveTo>
                    <a:pt x="1545" y="0"/>
                  </a:moveTo>
                  <a:lnTo>
                    <a:pt x="1557" y="1"/>
                  </a:lnTo>
                  <a:lnTo>
                    <a:pt x="1569" y="6"/>
                  </a:lnTo>
                  <a:lnTo>
                    <a:pt x="1583" y="14"/>
                  </a:lnTo>
                  <a:lnTo>
                    <a:pt x="1600" y="25"/>
                  </a:lnTo>
                  <a:lnTo>
                    <a:pt x="1621" y="39"/>
                  </a:lnTo>
                  <a:lnTo>
                    <a:pt x="1716" y="104"/>
                  </a:lnTo>
                  <a:lnTo>
                    <a:pt x="1812" y="165"/>
                  </a:lnTo>
                  <a:lnTo>
                    <a:pt x="1910" y="223"/>
                  </a:lnTo>
                  <a:lnTo>
                    <a:pt x="2010" y="278"/>
                  </a:lnTo>
                  <a:lnTo>
                    <a:pt x="2112" y="329"/>
                  </a:lnTo>
                  <a:lnTo>
                    <a:pt x="2215" y="375"/>
                  </a:lnTo>
                  <a:lnTo>
                    <a:pt x="2320" y="418"/>
                  </a:lnTo>
                  <a:lnTo>
                    <a:pt x="2427" y="456"/>
                  </a:lnTo>
                  <a:lnTo>
                    <a:pt x="2537" y="489"/>
                  </a:lnTo>
                  <a:lnTo>
                    <a:pt x="2648" y="516"/>
                  </a:lnTo>
                  <a:lnTo>
                    <a:pt x="2738" y="532"/>
                  </a:lnTo>
                  <a:lnTo>
                    <a:pt x="2828" y="546"/>
                  </a:lnTo>
                  <a:lnTo>
                    <a:pt x="2919" y="556"/>
                  </a:lnTo>
                  <a:lnTo>
                    <a:pt x="3010" y="567"/>
                  </a:lnTo>
                  <a:lnTo>
                    <a:pt x="3032" y="572"/>
                  </a:lnTo>
                  <a:lnTo>
                    <a:pt x="3051" y="577"/>
                  </a:lnTo>
                  <a:lnTo>
                    <a:pt x="3065" y="586"/>
                  </a:lnTo>
                  <a:lnTo>
                    <a:pt x="3075" y="597"/>
                  </a:lnTo>
                  <a:lnTo>
                    <a:pt x="3082" y="611"/>
                  </a:lnTo>
                  <a:lnTo>
                    <a:pt x="3087" y="630"/>
                  </a:lnTo>
                  <a:lnTo>
                    <a:pt x="3088" y="653"/>
                  </a:lnTo>
                  <a:lnTo>
                    <a:pt x="3088" y="1352"/>
                  </a:lnTo>
                  <a:lnTo>
                    <a:pt x="3088" y="1580"/>
                  </a:lnTo>
                  <a:lnTo>
                    <a:pt x="3086" y="1810"/>
                  </a:lnTo>
                  <a:lnTo>
                    <a:pt x="3080" y="2039"/>
                  </a:lnTo>
                  <a:lnTo>
                    <a:pt x="3074" y="2115"/>
                  </a:lnTo>
                  <a:lnTo>
                    <a:pt x="3063" y="2190"/>
                  </a:lnTo>
                  <a:lnTo>
                    <a:pt x="3046" y="2262"/>
                  </a:lnTo>
                  <a:lnTo>
                    <a:pt x="3025" y="2333"/>
                  </a:lnTo>
                  <a:lnTo>
                    <a:pt x="3000" y="2402"/>
                  </a:lnTo>
                  <a:lnTo>
                    <a:pt x="2972" y="2470"/>
                  </a:lnTo>
                  <a:lnTo>
                    <a:pt x="2938" y="2537"/>
                  </a:lnTo>
                  <a:lnTo>
                    <a:pt x="2900" y="2601"/>
                  </a:lnTo>
                  <a:lnTo>
                    <a:pt x="2860" y="2664"/>
                  </a:lnTo>
                  <a:lnTo>
                    <a:pt x="2817" y="2727"/>
                  </a:lnTo>
                  <a:lnTo>
                    <a:pt x="2757" y="2805"/>
                  </a:lnTo>
                  <a:lnTo>
                    <a:pt x="2693" y="2878"/>
                  </a:lnTo>
                  <a:lnTo>
                    <a:pt x="2627" y="2948"/>
                  </a:lnTo>
                  <a:lnTo>
                    <a:pt x="2556" y="3015"/>
                  </a:lnTo>
                  <a:lnTo>
                    <a:pt x="2484" y="3078"/>
                  </a:lnTo>
                  <a:lnTo>
                    <a:pt x="2410" y="3138"/>
                  </a:lnTo>
                  <a:lnTo>
                    <a:pt x="2332" y="3195"/>
                  </a:lnTo>
                  <a:lnTo>
                    <a:pt x="2252" y="3249"/>
                  </a:lnTo>
                  <a:lnTo>
                    <a:pt x="2171" y="3300"/>
                  </a:lnTo>
                  <a:lnTo>
                    <a:pt x="2086" y="3349"/>
                  </a:lnTo>
                  <a:lnTo>
                    <a:pt x="2001" y="3396"/>
                  </a:lnTo>
                  <a:lnTo>
                    <a:pt x="1900" y="3447"/>
                  </a:lnTo>
                  <a:lnTo>
                    <a:pt x="1796" y="3494"/>
                  </a:lnTo>
                  <a:lnTo>
                    <a:pt x="1692" y="3540"/>
                  </a:lnTo>
                  <a:lnTo>
                    <a:pt x="1588" y="3583"/>
                  </a:lnTo>
                  <a:lnTo>
                    <a:pt x="1570" y="3590"/>
                  </a:lnTo>
                  <a:lnTo>
                    <a:pt x="1549" y="3592"/>
                  </a:lnTo>
                  <a:lnTo>
                    <a:pt x="1530" y="3592"/>
                  </a:lnTo>
                  <a:lnTo>
                    <a:pt x="1511" y="3588"/>
                  </a:lnTo>
                  <a:lnTo>
                    <a:pt x="1404" y="3545"/>
                  </a:lnTo>
                  <a:lnTo>
                    <a:pt x="1296" y="3499"/>
                  </a:lnTo>
                  <a:lnTo>
                    <a:pt x="1192" y="3451"/>
                  </a:lnTo>
                  <a:lnTo>
                    <a:pt x="1089" y="3399"/>
                  </a:lnTo>
                  <a:lnTo>
                    <a:pt x="989" y="3343"/>
                  </a:lnTo>
                  <a:lnTo>
                    <a:pt x="891" y="3284"/>
                  </a:lnTo>
                  <a:lnTo>
                    <a:pt x="796" y="3220"/>
                  </a:lnTo>
                  <a:lnTo>
                    <a:pt x="702" y="3152"/>
                  </a:lnTo>
                  <a:lnTo>
                    <a:pt x="613" y="3081"/>
                  </a:lnTo>
                  <a:lnTo>
                    <a:pt x="525" y="3005"/>
                  </a:lnTo>
                  <a:lnTo>
                    <a:pt x="440" y="2924"/>
                  </a:lnTo>
                  <a:lnTo>
                    <a:pt x="385" y="2865"/>
                  </a:lnTo>
                  <a:lnTo>
                    <a:pt x="331" y="2803"/>
                  </a:lnTo>
                  <a:lnTo>
                    <a:pt x="282" y="2741"/>
                  </a:lnTo>
                  <a:lnTo>
                    <a:pt x="234" y="2677"/>
                  </a:lnTo>
                  <a:lnTo>
                    <a:pt x="192" y="2610"/>
                  </a:lnTo>
                  <a:lnTo>
                    <a:pt x="153" y="2540"/>
                  </a:lnTo>
                  <a:lnTo>
                    <a:pt x="118" y="2469"/>
                  </a:lnTo>
                  <a:lnTo>
                    <a:pt x="88" y="2394"/>
                  </a:lnTo>
                  <a:lnTo>
                    <a:pt x="62" y="2318"/>
                  </a:lnTo>
                  <a:lnTo>
                    <a:pt x="42" y="2239"/>
                  </a:lnTo>
                  <a:lnTo>
                    <a:pt x="25" y="2161"/>
                  </a:lnTo>
                  <a:lnTo>
                    <a:pt x="13" y="2084"/>
                  </a:lnTo>
                  <a:lnTo>
                    <a:pt x="5" y="2004"/>
                  </a:lnTo>
                  <a:lnTo>
                    <a:pt x="3" y="1925"/>
                  </a:lnTo>
                  <a:lnTo>
                    <a:pt x="0" y="1506"/>
                  </a:lnTo>
                  <a:lnTo>
                    <a:pt x="0" y="1087"/>
                  </a:lnTo>
                  <a:lnTo>
                    <a:pt x="1" y="668"/>
                  </a:lnTo>
                  <a:lnTo>
                    <a:pt x="1" y="642"/>
                  </a:lnTo>
                  <a:lnTo>
                    <a:pt x="3" y="621"/>
                  </a:lnTo>
                  <a:lnTo>
                    <a:pt x="9" y="604"/>
                  </a:lnTo>
                  <a:lnTo>
                    <a:pt x="16" y="591"/>
                  </a:lnTo>
                  <a:lnTo>
                    <a:pt x="28" y="582"/>
                  </a:lnTo>
                  <a:lnTo>
                    <a:pt x="44" y="575"/>
                  </a:lnTo>
                  <a:lnTo>
                    <a:pt x="65" y="571"/>
                  </a:lnTo>
                  <a:lnTo>
                    <a:pt x="91" y="569"/>
                  </a:lnTo>
                  <a:lnTo>
                    <a:pt x="209" y="558"/>
                  </a:lnTo>
                  <a:lnTo>
                    <a:pt x="324" y="541"/>
                  </a:lnTo>
                  <a:lnTo>
                    <a:pt x="437" y="518"/>
                  </a:lnTo>
                  <a:lnTo>
                    <a:pt x="548" y="491"/>
                  </a:lnTo>
                  <a:lnTo>
                    <a:pt x="657" y="458"/>
                  </a:lnTo>
                  <a:lnTo>
                    <a:pt x="764" y="420"/>
                  </a:lnTo>
                  <a:lnTo>
                    <a:pt x="869" y="377"/>
                  </a:lnTo>
                  <a:lnTo>
                    <a:pt x="973" y="330"/>
                  </a:lnTo>
                  <a:lnTo>
                    <a:pt x="1075" y="279"/>
                  </a:lnTo>
                  <a:lnTo>
                    <a:pt x="1176" y="224"/>
                  </a:lnTo>
                  <a:lnTo>
                    <a:pt x="1274" y="165"/>
                  </a:lnTo>
                  <a:lnTo>
                    <a:pt x="1372" y="102"/>
                  </a:lnTo>
                  <a:lnTo>
                    <a:pt x="1468" y="38"/>
                  </a:lnTo>
                  <a:lnTo>
                    <a:pt x="1489" y="24"/>
                  </a:lnTo>
                  <a:lnTo>
                    <a:pt x="1507" y="13"/>
                  </a:lnTo>
                  <a:lnTo>
                    <a:pt x="1521" y="5"/>
                  </a:lnTo>
                  <a:lnTo>
                    <a:pt x="1534" y="1"/>
                  </a:lnTo>
                  <a:lnTo>
                    <a:pt x="1545"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sp>
        <p:nvSpPr>
          <p:cNvPr id="42" name="Inhaltsplatzhalter 4"/>
          <p:cNvSpPr txBox="1">
            <a:spLocks/>
          </p:cNvSpPr>
          <p:nvPr/>
        </p:nvSpPr>
        <p:spPr>
          <a:xfrm>
            <a:off x="5251678" y="4467263"/>
            <a:ext cx="1699134" cy="11138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952"/>
              </a:spcAft>
              <a:buNone/>
            </a:pPr>
            <a:r>
              <a:rPr lang="zh-CN" altLang="en-US" sz="1800" b="1" dirty="0">
                <a:solidFill>
                  <a:schemeClr val="tx1">
                    <a:lumMod val="75000"/>
                    <a:lumOff val="25000"/>
                  </a:schemeClr>
                </a:solidFill>
                <a:latin typeface="+mn-lt"/>
                <a:cs typeface="+mn-ea"/>
                <a:sym typeface="+mn-lt"/>
              </a:rPr>
              <a:t>核心技术壁垒</a:t>
            </a:r>
            <a:br>
              <a:rPr lang="en-US" sz="1600" b="1" dirty="0">
                <a:solidFill>
                  <a:schemeClr val="tx1">
                    <a:lumMod val="75000"/>
                    <a:lumOff val="25000"/>
                  </a:schemeClr>
                </a:solidFill>
                <a:latin typeface="+mn-lt"/>
                <a:cs typeface="+mn-ea"/>
                <a:sym typeface="+mn-lt"/>
              </a:rPr>
            </a:br>
            <a:r>
              <a:rPr lang="zh-CN" altLang="en-US" sz="1050" dirty="0">
                <a:solidFill>
                  <a:schemeClr val="tx1">
                    <a:lumMod val="75000"/>
                    <a:lumOff val="25000"/>
                  </a:schemeClr>
                </a:solidFill>
                <a:latin typeface="+mn-lt"/>
                <a:cs typeface="+mn-ea"/>
                <a:sym typeface="+mn-lt"/>
              </a:rPr>
              <a:t>高度专业领域的体育科研软件，具有极高的专业和技术壁垒</a:t>
            </a:r>
            <a:endParaRPr lang="en-US" sz="1050" dirty="0">
              <a:solidFill>
                <a:schemeClr val="tx1">
                  <a:lumMod val="75000"/>
                  <a:lumOff val="25000"/>
                </a:schemeClr>
              </a:solidFill>
              <a:latin typeface="+mn-lt"/>
              <a:cs typeface="+mn-ea"/>
              <a:sym typeface="+mn-lt"/>
            </a:endParaRPr>
          </a:p>
        </p:txBody>
      </p:sp>
      <p:sp>
        <p:nvSpPr>
          <p:cNvPr id="11" name="文本框 10"/>
          <p:cNvSpPr txBox="1"/>
          <p:nvPr/>
        </p:nvSpPr>
        <p:spPr>
          <a:xfrm>
            <a:off x="8508741" y="857192"/>
            <a:ext cx="2102213" cy="312265"/>
          </a:xfrm>
          <a:prstGeom prst="rect">
            <a:avLst/>
          </a:prstGeom>
          <a:noFill/>
        </p:spPr>
        <p:txBody>
          <a:bodyPr wrap="square" rtlCol="0">
            <a:spAutoFit/>
          </a:bodyPr>
          <a:lstStyle/>
          <a:p>
            <a:r>
              <a:rPr lang="en-US" altLang="zh-CN" sz="1429" dirty="0">
                <a:solidFill>
                  <a:srgbClr val="FFFFFF"/>
                </a:solidFill>
              </a:rPr>
              <a:t>https://www.ypppt.com/</a:t>
            </a:r>
            <a:endParaRPr lang="zh-CN" altLang="en-US" sz="1429" dirty="0">
              <a:solidFill>
                <a:srgbClr val="FFFFFF"/>
              </a:solidFill>
            </a:endParaRPr>
          </a:p>
        </p:txBody>
      </p:sp>
      <p:sp>
        <p:nvSpPr>
          <p:cNvPr id="58" name="Freeform 65">
            <a:extLst>
              <a:ext uri="{FF2B5EF4-FFF2-40B4-BE49-F238E27FC236}">
                <a16:creationId xmlns:a16="http://schemas.microsoft.com/office/drawing/2014/main" id="{69A5A3EE-38C4-4DA8-8555-B52B6CD35C09}"/>
              </a:ext>
            </a:extLst>
          </p:cNvPr>
          <p:cNvSpPr>
            <a:spLocks noEditPoints="1"/>
          </p:cNvSpPr>
          <p:nvPr/>
        </p:nvSpPr>
        <p:spPr bwMode="auto">
          <a:xfrm>
            <a:off x="5807834" y="3853146"/>
            <a:ext cx="467059" cy="448363"/>
          </a:xfrm>
          <a:custGeom>
            <a:avLst/>
            <a:gdLst>
              <a:gd name="T0" fmla="*/ 197 w 197"/>
              <a:gd name="T1" fmla="*/ 95 h 194"/>
              <a:gd name="T2" fmla="*/ 138 w 197"/>
              <a:gd name="T3" fmla="*/ 89 h 194"/>
              <a:gd name="T4" fmla="*/ 100 w 197"/>
              <a:gd name="T5" fmla="*/ 76 h 194"/>
              <a:gd name="T6" fmla="*/ 100 w 197"/>
              <a:gd name="T7" fmla="*/ 172 h 194"/>
              <a:gd name="T8" fmla="*/ 84 w 197"/>
              <a:gd name="T9" fmla="*/ 172 h 194"/>
              <a:gd name="T10" fmla="*/ 84 w 197"/>
              <a:gd name="T11" fmla="*/ 0 h 194"/>
              <a:gd name="T12" fmla="*/ 100 w 197"/>
              <a:gd name="T13" fmla="*/ 0 h 194"/>
              <a:gd name="T14" fmla="*/ 100 w 197"/>
              <a:gd name="T15" fmla="*/ 10 h 194"/>
              <a:gd name="T16" fmla="*/ 138 w 197"/>
              <a:gd name="T17" fmla="*/ 23 h 194"/>
              <a:gd name="T18" fmla="*/ 197 w 197"/>
              <a:gd name="T19" fmla="*/ 30 h 194"/>
              <a:gd name="T20" fmla="*/ 178 w 197"/>
              <a:gd name="T21" fmla="*/ 63 h 194"/>
              <a:gd name="T22" fmla="*/ 197 w 197"/>
              <a:gd name="T23" fmla="*/ 95 h 194"/>
              <a:gd name="T24" fmla="*/ 25 w 197"/>
              <a:gd name="T25" fmla="*/ 164 h 194"/>
              <a:gd name="T26" fmla="*/ 92 w 197"/>
              <a:gd name="T27" fmla="*/ 184 h 194"/>
              <a:gd name="T28" fmla="*/ 160 w 197"/>
              <a:gd name="T29" fmla="*/ 164 h 194"/>
              <a:gd name="T30" fmla="*/ 120 w 197"/>
              <a:gd name="T31" fmla="*/ 147 h 194"/>
              <a:gd name="T32" fmla="*/ 121 w 197"/>
              <a:gd name="T33" fmla="*/ 136 h 194"/>
              <a:gd name="T34" fmla="*/ 185 w 197"/>
              <a:gd name="T35" fmla="*/ 164 h 194"/>
              <a:gd name="T36" fmla="*/ 92 w 197"/>
              <a:gd name="T37" fmla="*/ 194 h 194"/>
              <a:gd name="T38" fmla="*/ 0 w 197"/>
              <a:gd name="T39" fmla="*/ 164 h 194"/>
              <a:gd name="T40" fmla="*/ 63 w 197"/>
              <a:gd name="T41" fmla="*/ 136 h 194"/>
              <a:gd name="T42" fmla="*/ 64 w 197"/>
              <a:gd name="T43" fmla="*/ 147 h 194"/>
              <a:gd name="T44" fmla="*/ 25 w 197"/>
              <a:gd name="T45"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94">
                <a:moveTo>
                  <a:pt x="197" y="95"/>
                </a:moveTo>
                <a:cubicBezTo>
                  <a:pt x="197" y="95"/>
                  <a:pt x="164" y="89"/>
                  <a:pt x="138" y="89"/>
                </a:cubicBezTo>
                <a:cubicBezTo>
                  <a:pt x="112" y="89"/>
                  <a:pt x="100" y="76"/>
                  <a:pt x="100" y="76"/>
                </a:cubicBezTo>
                <a:cubicBezTo>
                  <a:pt x="100" y="172"/>
                  <a:pt x="100" y="172"/>
                  <a:pt x="100" y="172"/>
                </a:cubicBezTo>
                <a:cubicBezTo>
                  <a:pt x="84" y="172"/>
                  <a:pt x="84" y="172"/>
                  <a:pt x="84" y="172"/>
                </a:cubicBezTo>
                <a:cubicBezTo>
                  <a:pt x="84" y="0"/>
                  <a:pt x="84" y="0"/>
                  <a:pt x="84" y="0"/>
                </a:cubicBezTo>
                <a:cubicBezTo>
                  <a:pt x="100" y="0"/>
                  <a:pt x="100" y="0"/>
                  <a:pt x="100" y="0"/>
                </a:cubicBezTo>
                <a:cubicBezTo>
                  <a:pt x="100" y="10"/>
                  <a:pt x="100" y="10"/>
                  <a:pt x="100" y="10"/>
                </a:cubicBezTo>
                <a:cubicBezTo>
                  <a:pt x="100" y="10"/>
                  <a:pt x="112" y="23"/>
                  <a:pt x="138" y="23"/>
                </a:cubicBezTo>
                <a:cubicBezTo>
                  <a:pt x="164" y="23"/>
                  <a:pt x="197" y="30"/>
                  <a:pt x="197" y="30"/>
                </a:cubicBezTo>
                <a:cubicBezTo>
                  <a:pt x="178" y="63"/>
                  <a:pt x="178" y="63"/>
                  <a:pt x="178" y="63"/>
                </a:cubicBezTo>
                <a:lnTo>
                  <a:pt x="197" y="95"/>
                </a:lnTo>
                <a:close/>
                <a:moveTo>
                  <a:pt x="25" y="164"/>
                </a:moveTo>
                <a:cubicBezTo>
                  <a:pt x="25" y="175"/>
                  <a:pt x="59" y="184"/>
                  <a:pt x="92" y="184"/>
                </a:cubicBezTo>
                <a:cubicBezTo>
                  <a:pt x="126" y="184"/>
                  <a:pt x="160" y="175"/>
                  <a:pt x="160" y="164"/>
                </a:cubicBezTo>
                <a:cubicBezTo>
                  <a:pt x="160" y="157"/>
                  <a:pt x="142" y="150"/>
                  <a:pt x="120" y="147"/>
                </a:cubicBezTo>
                <a:cubicBezTo>
                  <a:pt x="121" y="136"/>
                  <a:pt x="121" y="136"/>
                  <a:pt x="121" y="136"/>
                </a:cubicBezTo>
                <a:cubicBezTo>
                  <a:pt x="158" y="140"/>
                  <a:pt x="185" y="151"/>
                  <a:pt x="185" y="164"/>
                </a:cubicBezTo>
                <a:cubicBezTo>
                  <a:pt x="185" y="181"/>
                  <a:pt x="144" y="194"/>
                  <a:pt x="92" y="194"/>
                </a:cubicBezTo>
                <a:cubicBezTo>
                  <a:pt x="41" y="194"/>
                  <a:pt x="0" y="181"/>
                  <a:pt x="0" y="164"/>
                </a:cubicBezTo>
                <a:cubicBezTo>
                  <a:pt x="0" y="151"/>
                  <a:pt x="26" y="140"/>
                  <a:pt x="63" y="136"/>
                </a:cubicBezTo>
                <a:cubicBezTo>
                  <a:pt x="64" y="147"/>
                  <a:pt x="64" y="147"/>
                  <a:pt x="64" y="147"/>
                </a:cubicBezTo>
                <a:cubicBezTo>
                  <a:pt x="42" y="150"/>
                  <a:pt x="25" y="157"/>
                  <a:pt x="25" y="164"/>
                </a:cubicBezTo>
                <a:close/>
              </a:path>
            </a:pathLst>
          </a:custGeom>
          <a:solidFill>
            <a:srgbClr val="3372C9"/>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Inhaltsplatzhalter 4">
            <a:extLst>
              <a:ext uri="{FF2B5EF4-FFF2-40B4-BE49-F238E27FC236}">
                <a16:creationId xmlns:a16="http://schemas.microsoft.com/office/drawing/2014/main" id="{A0762DCC-CB1E-4C67-B8EB-95DA16D45184}"/>
              </a:ext>
            </a:extLst>
          </p:cNvPr>
          <p:cNvSpPr txBox="1">
            <a:spLocks/>
          </p:cNvSpPr>
          <p:nvPr/>
        </p:nvSpPr>
        <p:spPr>
          <a:xfrm>
            <a:off x="8646653" y="4294026"/>
            <a:ext cx="2901143" cy="99149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952"/>
              </a:spcAft>
              <a:buNone/>
            </a:pPr>
            <a:r>
              <a:rPr lang="zh-CN" altLang="en-US" sz="1270" b="1" dirty="0">
                <a:solidFill>
                  <a:schemeClr val="accent5"/>
                </a:solidFill>
                <a:latin typeface="+mn-lt"/>
                <a:cs typeface="+mn-ea"/>
                <a:sym typeface="+mn-lt"/>
              </a:rPr>
              <a:t>与中国顶尖体育科研机构战略合作</a:t>
            </a:r>
            <a:br>
              <a:rPr lang="en-US" sz="1111" b="1" dirty="0">
                <a:solidFill>
                  <a:schemeClr val="bg1">
                    <a:lumMod val="50000"/>
                  </a:schemeClr>
                </a:solidFill>
                <a:latin typeface="+mn-lt"/>
                <a:cs typeface="+mn-ea"/>
                <a:sym typeface="+mn-lt"/>
              </a:rPr>
            </a:br>
            <a:r>
              <a:rPr lang="zh-CN" altLang="en-US" sz="1050" dirty="0">
                <a:solidFill>
                  <a:schemeClr val="bg1">
                    <a:lumMod val="50000"/>
                  </a:schemeClr>
                </a:solidFill>
                <a:latin typeface="+mn-lt"/>
                <a:cs typeface="+mn-ea"/>
                <a:sym typeface="+mn-lt"/>
              </a:rPr>
              <a:t>长期数字体育行业深耕，与</a:t>
            </a:r>
            <a:r>
              <a:rPr lang="zh-CN" altLang="en-US" sz="1050" dirty="0">
                <a:solidFill>
                  <a:srgbClr val="298CC5"/>
                </a:solidFill>
                <a:latin typeface="+mn-lt"/>
                <a:cs typeface="+mn-ea"/>
                <a:sym typeface="+mn-lt"/>
              </a:rPr>
              <a:t>国家体育总局体科所、北京体育大学、上海体育学院</a:t>
            </a:r>
            <a:r>
              <a:rPr lang="zh-CN" altLang="en-US" sz="1050" dirty="0">
                <a:solidFill>
                  <a:schemeClr val="bg1">
                    <a:lumMod val="50000"/>
                  </a:schemeClr>
                </a:solidFill>
                <a:latin typeface="+mn-lt"/>
                <a:cs typeface="+mn-ea"/>
                <a:sym typeface="+mn-lt"/>
              </a:rPr>
              <a:t>等中国最顶尖的体育科研机构建立常态化项目和战略合作</a:t>
            </a:r>
            <a:endParaRPr lang="en-US" sz="1050" dirty="0">
              <a:solidFill>
                <a:schemeClr val="bg1">
                  <a:lumMod val="50000"/>
                </a:schemeClr>
              </a:solidFill>
              <a:latin typeface="+mn-lt"/>
              <a:cs typeface="+mn-ea"/>
              <a:sym typeface="+mn-lt"/>
            </a:endParaRPr>
          </a:p>
        </p:txBody>
      </p:sp>
      <p:cxnSp>
        <p:nvCxnSpPr>
          <p:cNvPr id="60" name="直接连接符 59">
            <a:extLst>
              <a:ext uri="{FF2B5EF4-FFF2-40B4-BE49-F238E27FC236}">
                <a16:creationId xmlns:a16="http://schemas.microsoft.com/office/drawing/2014/main" id="{70A35CA5-77BF-4B71-8AC8-28FEBA657A1C}"/>
              </a:ext>
            </a:extLst>
          </p:cNvPr>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3683FEC-C6E8-4D5B-A4C6-F70A2F1ED529}"/>
              </a:ext>
            </a:extLst>
          </p:cNvPr>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D590B7E0-972D-426B-AB7E-DA509ACD2F7F}"/>
              </a:ext>
            </a:extLst>
          </p:cNvPr>
          <p:cNvSpPr txBox="1"/>
          <p:nvPr/>
        </p:nvSpPr>
        <p:spPr>
          <a:xfrm>
            <a:off x="5080338" y="404167"/>
            <a:ext cx="2031326"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为什么是我们</a:t>
            </a:r>
          </a:p>
        </p:txBody>
      </p:sp>
    </p:spTree>
    <p:extLst>
      <p:ext uri="{BB962C8B-B14F-4D97-AF65-F5344CB8AC3E}">
        <p14:creationId xmlns:p14="http://schemas.microsoft.com/office/powerpoint/2010/main" val="1627545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直接连接符 59">
            <a:extLst>
              <a:ext uri="{FF2B5EF4-FFF2-40B4-BE49-F238E27FC236}">
                <a16:creationId xmlns:a16="http://schemas.microsoft.com/office/drawing/2014/main" id="{70A35CA5-77BF-4B71-8AC8-28FEBA657A1C}"/>
              </a:ext>
            </a:extLst>
          </p:cNvPr>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3683FEC-C6E8-4D5B-A4C6-F70A2F1ED529}"/>
              </a:ext>
            </a:extLst>
          </p:cNvPr>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D590B7E0-972D-426B-AB7E-DA509ACD2F7F}"/>
              </a:ext>
            </a:extLst>
          </p:cNvPr>
          <p:cNvSpPr txBox="1"/>
          <p:nvPr/>
        </p:nvSpPr>
        <p:spPr>
          <a:xfrm>
            <a:off x="5080338" y="404167"/>
            <a:ext cx="2031326"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为什么是我们</a:t>
            </a:r>
          </a:p>
        </p:txBody>
      </p:sp>
      <p:pic>
        <p:nvPicPr>
          <p:cNvPr id="44" name="图片 43">
            <a:extLst>
              <a:ext uri="{FF2B5EF4-FFF2-40B4-BE49-F238E27FC236}">
                <a16:creationId xmlns:a16="http://schemas.microsoft.com/office/drawing/2014/main" id="{B7E4554C-C841-49C6-3AA6-925F152229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596" y="1218749"/>
            <a:ext cx="2717801" cy="3621131"/>
          </a:xfrm>
          <a:prstGeom prst="rect">
            <a:avLst/>
          </a:prstGeom>
        </p:spPr>
      </p:pic>
      <p:pic>
        <p:nvPicPr>
          <p:cNvPr id="46" name="图片 45">
            <a:extLst>
              <a:ext uri="{FF2B5EF4-FFF2-40B4-BE49-F238E27FC236}">
                <a16:creationId xmlns:a16="http://schemas.microsoft.com/office/drawing/2014/main" id="{287E3104-B2CE-2604-1202-FFB890A16F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6996" y="1451287"/>
            <a:ext cx="2717802" cy="3619424"/>
          </a:xfrm>
          <a:prstGeom prst="rect">
            <a:avLst/>
          </a:prstGeom>
        </p:spPr>
      </p:pic>
      <p:pic>
        <p:nvPicPr>
          <p:cNvPr id="50" name="图片 49">
            <a:extLst>
              <a:ext uri="{FF2B5EF4-FFF2-40B4-BE49-F238E27FC236}">
                <a16:creationId xmlns:a16="http://schemas.microsoft.com/office/drawing/2014/main" id="{73313885-B6D3-9BA8-13EB-DE7C591E97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8765" y="1759532"/>
            <a:ext cx="2725433" cy="3740150"/>
          </a:xfrm>
          <a:prstGeom prst="rect">
            <a:avLst/>
          </a:prstGeom>
        </p:spPr>
      </p:pic>
      <p:pic>
        <p:nvPicPr>
          <p:cNvPr id="52" name="图片 51">
            <a:extLst>
              <a:ext uri="{FF2B5EF4-FFF2-40B4-BE49-F238E27FC236}">
                <a16:creationId xmlns:a16="http://schemas.microsoft.com/office/drawing/2014/main" id="{7FEDD653-2093-4267-EE2E-CF03432A6E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5817" y="1965816"/>
            <a:ext cx="2933256" cy="3962837"/>
          </a:xfrm>
          <a:prstGeom prst="rect">
            <a:avLst/>
          </a:prstGeom>
        </p:spPr>
      </p:pic>
      <p:pic>
        <p:nvPicPr>
          <p:cNvPr id="54" name="图片 53">
            <a:extLst>
              <a:ext uri="{FF2B5EF4-FFF2-40B4-BE49-F238E27FC236}">
                <a16:creationId xmlns:a16="http://schemas.microsoft.com/office/drawing/2014/main" id="{89010C68-4003-D954-1EA6-F6D52F5BAC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4455" y="2321598"/>
            <a:ext cx="2860970" cy="3860619"/>
          </a:xfrm>
          <a:prstGeom prst="rect">
            <a:avLst/>
          </a:prstGeom>
        </p:spPr>
      </p:pic>
      <p:pic>
        <p:nvPicPr>
          <p:cNvPr id="56" name="图片 55">
            <a:extLst>
              <a:ext uri="{FF2B5EF4-FFF2-40B4-BE49-F238E27FC236}">
                <a16:creationId xmlns:a16="http://schemas.microsoft.com/office/drawing/2014/main" id="{7BC09E05-F402-B64A-D665-C073046675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4426" y="2581767"/>
            <a:ext cx="3059265" cy="4191000"/>
          </a:xfrm>
          <a:prstGeom prst="rect">
            <a:avLst/>
          </a:prstGeom>
        </p:spPr>
      </p:pic>
      <p:pic>
        <p:nvPicPr>
          <p:cNvPr id="63" name="图片 62">
            <a:extLst>
              <a:ext uri="{FF2B5EF4-FFF2-40B4-BE49-F238E27FC236}">
                <a16:creationId xmlns:a16="http://schemas.microsoft.com/office/drawing/2014/main" id="{D2940C9B-37E7-47E5-9174-F3E8F21C4D3D}"/>
              </a:ext>
            </a:extLst>
          </p:cNvPr>
          <p:cNvPicPr>
            <a:picLocks noChangeAspect="1"/>
          </p:cNvPicPr>
          <p:nvPr/>
        </p:nvPicPr>
        <p:blipFill>
          <a:blip r:embed="rId9"/>
          <a:stretch>
            <a:fillRect/>
          </a:stretch>
        </p:blipFill>
        <p:spPr>
          <a:xfrm>
            <a:off x="8332875" y="1366241"/>
            <a:ext cx="2798952" cy="3568461"/>
          </a:xfrm>
          <a:prstGeom prst="rect">
            <a:avLst/>
          </a:prstGeom>
        </p:spPr>
      </p:pic>
      <p:pic>
        <p:nvPicPr>
          <p:cNvPr id="65" name="图片 64">
            <a:extLst>
              <a:ext uri="{FF2B5EF4-FFF2-40B4-BE49-F238E27FC236}">
                <a16:creationId xmlns:a16="http://schemas.microsoft.com/office/drawing/2014/main" id="{9CCE90BC-6B55-9941-E01A-E6AE4D949700}"/>
              </a:ext>
            </a:extLst>
          </p:cNvPr>
          <p:cNvPicPr>
            <a:picLocks noChangeAspect="1"/>
          </p:cNvPicPr>
          <p:nvPr/>
        </p:nvPicPr>
        <p:blipFill>
          <a:blip r:embed="rId10"/>
          <a:stretch>
            <a:fillRect/>
          </a:stretch>
        </p:blipFill>
        <p:spPr>
          <a:xfrm>
            <a:off x="8529227" y="1597517"/>
            <a:ext cx="2602601" cy="3753118"/>
          </a:xfrm>
          <a:prstGeom prst="rect">
            <a:avLst/>
          </a:prstGeom>
        </p:spPr>
      </p:pic>
      <p:pic>
        <p:nvPicPr>
          <p:cNvPr id="67" name="图片 66">
            <a:extLst>
              <a:ext uri="{FF2B5EF4-FFF2-40B4-BE49-F238E27FC236}">
                <a16:creationId xmlns:a16="http://schemas.microsoft.com/office/drawing/2014/main" id="{4FFB6012-A1CA-602E-669F-E9D63DC0E2E4}"/>
              </a:ext>
            </a:extLst>
          </p:cNvPr>
          <p:cNvPicPr>
            <a:picLocks noChangeAspect="1"/>
          </p:cNvPicPr>
          <p:nvPr/>
        </p:nvPicPr>
        <p:blipFill>
          <a:blip r:embed="rId11"/>
          <a:stretch>
            <a:fillRect/>
          </a:stretch>
        </p:blipFill>
        <p:spPr>
          <a:xfrm>
            <a:off x="8936186" y="1800717"/>
            <a:ext cx="2695310" cy="3886199"/>
          </a:xfrm>
          <a:prstGeom prst="rect">
            <a:avLst/>
          </a:prstGeom>
        </p:spPr>
      </p:pic>
      <p:pic>
        <p:nvPicPr>
          <p:cNvPr id="69" name="图片 68">
            <a:extLst>
              <a:ext uri="{FF2B5EF4-FFF2-40B4-BE49-F238E27FC236}">
                <a16:creationId xmlns:a16="http://schemas.microsoft.com/office/drawing/2014/main" id="{DD4BD8C4-B36B-0702-39B0-374A4CDF8A35}"/>
              </a:ext>
            </a:extLst>
          </p:cNvPr>
          <p:cNvPicPr>
            <a:picLocks noChangeAspect="1"/>
          </p:cNvPicPr>
          <p:nvPr/>
        </p:nvPicPr>
        <p:blipFill>
          <a:blip r:embed="rId12"/>
          <a:stretch>
            <a:fillRect/>
          </a:stretch>
        </p:blipFill>
        <p:spPr>
          <a:xfrm>
            <a:off x="8805803" y="1953435"/>
            <a:ext cx="3106740" cy="4330699"/>
          </a:xfrm>
          <a:prstGeom prst="rect">
            <a:avLst/>
          </a:prstGeom>
        </p:spPr>
      </p:pic>
      <p:pic>
        <p:nvPicPr>
          <p:cNvPr id="71" name="图片 70">
            <a:extLst>
              <a:ext uri="{FF2B5EF4-FFF2-40B4-BE49-F238E27FC236}">
                <a16:creationId xmlns:a16="http://schemas.microsoft.com/office/drawing/2014/main" id="{715F48D0-DE76-D9D5-6DF8-3E72B18D8F59}"/>
              </a:ext>
            </a:extLst>
          </p:cNvPr>
          <p:cNvPicPr>
            <a:picLocks noChangeAspect="1"/>
          </p:cNvPicPr>
          <p:nvPr/>
        </p:nvPicPr>
        <p:blipFill>
          <a:blip r:embed="rId13"/>
          <a:stretch>
            <a:fillRect/>
          </a:stretch>
        </p:blipFill>
        <p:spPr>
          <a:xfrm>
            <a:off x="9037493" y="2184266"/>
            <a:ext cx="3102743" cy="4244120"/>
          </a:xfrm>
          <a:prstGeom prst="rect">
            <a:avLst/>
          </a:prstGeom>
        </p:spPr>
      </p:pic>
      <p:sp>
        <p:nvSpPr>
          <p:cNvPr id="73" name="文本框 72">
            <a:extLst>
              <a:ext uri="{FF2B5EF4-FFF2-40B4-BE49-F238E27FC236}">
                <a16:creationId xmlns:a16="http://schemas.microsoft.com/office/drawing/2014/main" id="{12221EAF-CF71-F905-A3A4-F3D924429141}"/>
              </a:ext>
            </a:extLst>
          </p:cNvPr>
          <p:cNvSpPr txBox="1"/>
          <p:nvPr/>
        </p:nvSpPr>
        <p:spPr>
          <a:xfrm>
            <a:off x="264545" y="2566474"/>
            <a:ext cx="3391404" cy="1670329"/>
          </a:xfrm>
          <a:prstGeom prst="rect">
            <a:avLst/>
          </a:prstGeom>
          <a:noFill/>
        </p:spPr>
        <p:txBody>
          <a:bodyPr wrap="square">
            <a:spAutoFit/>
          </a:bodyPr>
          <a:lstStyle/>
          <a:p>
            <a:pPr>
              <a:lnSpc>
                <a:spcPct val="200000"/>
              </a:lnSpc>
            </a:pPr>
            <a:r>
              <a:rPr lang="zh-CN" altLang="en-US" b="1" dirty="0">
                <a:solidFill>
                  <a:schemeClr val="accent4"/>
                </a:solidFill>
                <a:latin typeface="+mn-lt"/>
                <a:cs typeface="+mn-ea"/>
                <a:sym typeface="+mn-lt"/>
              </a:rPr>
              <a:t>超 </a:t>
            </a:r>
            <a:r>
              <a:rPr lang="en-US" altLang="zh-CN" b="1" dirty="0">
                <a:solidFill>
                  <a:srgbClr val="298CC5"/>
                </a:solidFill>
                <a:latin typeface="+mn-lt"/>
                <a:cs typeface="+mn-ea"/>
                <a:sym typeface="+mn-lt"/>
              </a:rPr>
              <a:t>20</a:t>
            </a:r>
            <a:r>
              <a:rPr lang="zh-CN" altLang="en-US" b="1" dirty="0">
                <a:solidFill>
                  <a:srgbClr val="298CC5"/>
                </a:solidFill>
                <a:latin typeface="+mn-lt"/>
                <a:cs typeface="+mn-ea"/>
                <a:sym typeface="+mn-lt"/>
              </a:rPr>
              <a:t>项 </a:t>
            </a:r>
            <a:r>
              <a:rPr lang="zh-CN" altLang="en-US" b="1" dirty="0">
                <a:solidFill>
                  <a:schemeClr val="accent4"/>
                </a:solidFill>
                <a:latin typeface="+mn-lt"/>
                <a:cs typeface="+mn-ea"/>
                <a:sym typeface="+mn-lt"/>
              </a:rPr>
              <a:t>核心软件著作权、专业论文、</a:t>
            </a:r>
            <a:r>
              <a:rPr lang="en-US" altLang="zh-CN" b="1" dirty="0">
                <a:solidFill>
                  <a:schemeClr val="accent4"/>
                </a:solidFill>
                <a:latin typeface="+mn-lt"/>
                <a:cs typeface="+mn-ea"/>
                <a:sym typeface="+mn-lt"/>
              </a:rPr>
              <a:t>AI</a:t>
            </a:r>
            <a:r>
              <a:rPr lang="zh-CN" altLang="en-US" b="1" dirty="0">
                <a:solidFill>
                  <a:schemeClr val="accent4"/>
                </a:solidFill>
                <a:latin typeface="+mn-lt"/>
                <a:cs typeface="+mn-ea"/>
                <a:sym typeface="+mn-lt"/>
              </a:rPr>
              <a:t>训练模型和核心算法</a:t>
            </a:r>
            <a:endParaRPr lang="en-US" altLang="zh-CN" b="1" dirty="0">
              <a:solidFill>
                <a:schemeClr val="accent4"/>
              </a:solidFill>
              <a:latin typeface="+mn-lt"/>
              <a:cs typeface="+mn-ea"/>
              <a:sym typeface="+mn-lt"/>
            </a:endParaRPr>
          </a:p>
          <a:p>
            <a:pPr>
              <a:lnSpc>
                <a:spcPct val="200000"/>
              </a:lnSpc>
            </a:pPr>
            <a:r>
              <a:rPr lang="zh-CN" altLang="en-US" b="1" dirty="0">
                <a:solidFill>
                  <a:schemeClr val="accent4"/>
                </a:solidFill>
                <a:latin typeface="+mn-lt"/>
                <a:cs typeface="+mn-ea"/>
                <a:sym typeface="+mn-lt"/>
              </a:rPr>
              <a:t>构成坚固的知识产权壁垒</a:t>
            </a:r>
            <a:endParaRPr lang="zh-CN" altLang="en-US" dirty="0"/>
          </a:p>
        </p:txBody>
      </p:sp>
      <p:sp>
        <p:nvSpPr>
          <p:cNvPr id="2" name="文本框 1">
            <a:extLst>
              <a:ext uri="{FF2B5EF4-FFF2-40B4-BE49-F238E27FC236}">
                <a16:creationId xmlns:a16="http://schemas.microsoft.com/office/drawing/2014/main" id="{581F0742-C174-D84D-30AB-D280525F20CC}"/>
              </a:ext>
            </a:extLst>
          </p:cNvPr>
          <p:cNvSpPr txBox="1"/>
          <p:nvPr/>
        </p:nvSpPr>
        <p:spPr>
          <a:xfrm>
            <a:off x="11674104" y="6374533"/>
            <a:ext cx="486146" cy="336695"/>
          </a:xfrm>
          <a:prstGeom prst="rect">
            <a:avLst/>
          </a:prstGeom>
          <a:noFill/>
        </p:spPr>
        <p:txBody>
          <a:bodyPr wrap="square">
            <a:spAutoFit/>
          </a:bodyPr>
          <a:lstStyle/>
          <a:p>
            <a:pPr algn="ctr">
              <a:lnSpc>
                <a:spcPct val="150000"/>
              </a:lnSpc>
            </a:pPr>
            <a:r>
              <a:rPr lang="en-US" altLang="zh-CN" sz="1200" b="1" dirty="0">
                <a:latin typeface="+mn-ea"/>
              </a:rPr>
              <a:t>21</a:t>
            </a:r>
          </a:p>
        </p:txBody>
      </p:sp>
    </p:spTree>
    <p:extLst>
      <p:ext uri="{BB962C8B-B14F-4D97-AF65-F5344CB8AC3E}">
        <p14:creationId xmlns:p14="http://schemas.microsoft.com/office/powerpoint/2010/main" val="3956051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1950085" y="580390"/>
            <a:ext cx="997839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9824085" y="339725"/>
            <a:ext cx="1938020" cy="276860"/>
          </a:xfrm>
          <a:prstGeom prst="rect">
            <a:avLst/>
          </a:prstGeom>
          <a:noFill/>
        </p:spPr>
        <p:txBody>
          <a:bodyPr wrap="square" rtlCol="0">
            <a:noAutofit/>
          </a:bodyPr>
          <a:lstStyle/>
          <a:p>
            <a:r>
              <a:rPr sz="1000" dirty="0">
                <a:solidFill>
                  <a:schemeClr val="tx1">
                    <a:lumMod val="75000"/>
                    <a:lumOff val="25000"/>
                  </a:schemeClr>
                </a:solidFill>
                <a:latin typeface="阿里巴巴普惠体" charset="0"/>
                <a:ea typeface="阿里巴巴普惠体" charset="0"/>
                <a:cs typeface="阿里巴巴普惠体 2.0 105 Heavy" panose="00020600040101010101" charset="-122"/>
                <a:sym typeface="+mn-ea"/>
              </a:rPr>
              <a:t>RUN LONGER.JUMP HIGHER.</a:t>
            </a:r>
          </a:p>
          <a:p>
            <a:endParaRPr lang="zh-CN" altLang="en-US" sz="1000" dirty="0">
              <a:solidFill>
                <a:schemeClr val="tx1">
                  <a:lumMod val="75000"/>
                  <a:lumOff val="25000"/>
                </a:schemeClr>
              </a:solidFill>
              <a:latin typeface="阿里巴巴普惠体" charset="0"/>
              <a:ea typeface="阿里巴巴普惠体" charset="0"/>
              <a:cs typeface="阿里巴巴普惠体 2.0 105 Heavy" panose="00020600040101010101" charset="-122"/>
              <a:sym typeface="+mn-ea"/>
            </a:endParaRPr>
          </a:p>
        </p:txBody>
      </p:sp>
      <p:pic>
        <p:nvPicPr>
          <p:cNvPr id="18" name="图片 17" descr="20241101-155000"/>
          <p:cNvPicPr>
            <a:picLocks noChangeAspect="1"/>
          </p:cNvPicPr>
          <p:nvPr/>
        </p:nvPicPr>
        <p:blipFill>
          <a:blip r:embed="rId3"/>
          <a:stretch>
            <a:fillRect/>
          </a:stretch>
        </p:blipFill>
        <p:spPr>
          <a:xfrm>
            <a:off x="371475" y="302895"/>
            <a:ext cx="1529080" cy="440055"/>
          </a:xfrm>
          <a:prstGeom prst="rect">
            <a:avLst/>
          </a:prstGeom>
        </p:spPr>
      </p:pic>
      <p:sp>
        <p:nvSpPr>
          <p:cNvPr id="12" name="文本框 11"/>
          <p:cNvSpPr txBox="1"/>
          <p:nvPr/>
        </p:nvSpPr>
        <p:spPr>
          <a:xfrm>
            <a:off x="896578" y="1332136"/>
            <a:ext cx="6099174" cy="583565"/>
          </a:xfrm>
          <a:prstGeom prst="rect">
            <a:avLst/>
          </a:prstGeom>
          <a:noFill/>
        </p:spPr>
        <p:txBody>
          <a:bodyPr wrap="square">
            <a:spAutoFit/>
          </a:bodyPr>
          <a:lstStyle/>
          <a:p>
            <a:r>
              <a:rPr lang="zh-CN" altLang="en-US" sz="3200" dirty="0">
                <a:solidFill>
                  <a:srgbClr val="298CC5"/>
                </a:solidFill>
                <a:latin typeface="优设标题黑" panose="00000500000000000000" pitchFamily="2" charset="-122"/>
                <a:ea typeface="优设标题黑" panose="00000500000000000000" pitchFamily="2" charset="-122"/>
              </a:rPr>
              <a:t>跑吧数字竞</a:t>
            </a:r>
            <a:r>
              <a:rPr lang="zh-CN" altLang="en-US" sz="3200">
                <a:solidFill>
                  <a:srgbClr val="298CC5"/>
                </a:solidFill>
                <a:latin typeface="优设标题黑" panose="00000500000000000000" pitchFamily="2" charset="-122"/>
                <a:ea typeface="优设标题黑" panose="00000500000000000000" pitchFamily="2" charset="-122"/>
              </a:rPr>
              <a:t>训实验室</a:t>
            </a:r>
            <a:endParaRPr lang="zh-CN" altLang="en-US" sz="3200" dirty="0">
              <a:solidFill>
                <a:srgbClr val="298CC5"/>
              </a:solidFill>
              <a:latin typeface="优设标题黑" panose="00000500000000000000" pitchFamily="2" charset="-122"/>
              <a:ea typeface="优设标题黑" panose="00000500000000000000" pitchFamily="2" charset="-122"/>
            </a:endParaRPr>
          </a:p>
        </p:txBody>
      </p:sp>
      <p:sp>
        <p:nvSpPr>
          <p:cNvPr id="28" name="文本框 27"/>
          <p:cNvSpPr txBox="1"/>
          <p:nvPr/>
        </p:nvSpPr>
        <p:spPr>
          <a:xfrm>
            <a:off x="896620" y="1915795"/>
            <a:ext cx="7297420" cy="398780"/>
          </a:xfrm>
          <a:prstGeom prst="rect">
            <a:avLst/>
          </a:prstGeom>
          <a:noFill/>
        </p:spPr>
        <p:txBody>
          <a:bodyPr wrap="square" rtlCol="0" anchor="t">
            <a:spAutoFit/>
          </a:bodyPr>
          <a:lstStyle/>
          <a:p>
            <a:r>
              <a:rPr lang="zh-CN" altLang="en-US" sz="2000" dirty="0">
                <a:solidFill>
                  <a:schemeClr val="tx1"/>
                </a:solidFill>
                <a:latin typeface="字体圈欣意冠黑体" panose="00000500000000000000" charset="-122"/>
                <a:ea typeface="字体圈欣意冠黑体" panose="00000500000000000000" charset="-122"/>
                <a:sym typeface="+mn-ea"/>
              </a:rPr>
              <a:t>Powerbase Digital Athletic Training Lab（PDATL）</a:t>
            </a:r>
          </a:p>
        </p:txBody>
      </p:sp>
      <p:sp>
        <p:nvSpPr>
          <p:cNvPr id="29" name="文本框 28"/>
          <p:cNvSpPr txBox="1"/>
          <p:nvPr/>
        </p:nvSpPr>
        <p:spPr>
          <a:xfrm>
            <a:off x="896620" y="2094230"/>
            <a:ext cx="7867650" cy="4270375"/>
          </a:xfrm>
          <a:prstGeom prst="rect">
            <a:avLst/>
          </a:prstGeom>
          <a:noFill/>
        </p:spPr>
        <p:txBody>
          <a:bodyPr wrap="square" rtlCol="0" anchor="t">
            <a:noAutofit/>
          </a:bodyPr>
          <a:lstStyle/>
          <a:p>
            <a:pPr marL="0" marR="0" algn="just" defTabSz="821055" rtl="0" fontAlgn="auto" latinLnBrk="0" hangingPunct="0">
              <a:lnSpc>
                <a:spcPct val="110000"/>
              </a:lnSpc>
              <a:spcBef>
                <a:spcPts val="0"/>
              </a:spcBef>
              <a:spcAft>
                <a:spcPts val="0"/>
              </a:spcAft>
              <a:buClrTx/>
              <a:buSzTx/>
              <a:buFontTx/>
              <a:buNone/>
            </a:pPr>
            <a:endParaRPr sz="1400" dirty="0">
              <a:solidFill>
                <a:srgbClr val="22AC38"/>
              </a:solidFill>
              <a:latin typeface="华文中宋" panose="02010600040101010101" charset="-122"/>
              <a:ea typeface="华文中宋" panose="02010600040101010101" charset="-122"/>
              <a:cs typeface="华文中宋" panose="02010600040101010101" charset="-122"/>
              <a:sym typeface="Helvetica Neue"/>
            </a:endParaRPr>
          </a:p>
          <a:p>
            <a:pPr marL="0" marR="0" algn="just" defTabSz="821055" rtl="0" fontAlgn="auto" latinLnBrk="0" hangingPunct="0">
              <a:lnSpc>
                <a:spcPct val="170000"/>
              </a:lnSpc>
              <a:spcBef>
                <a:spcPts val="0"/>
              </a:spcBef>
              <a:spcAft>
                <a:spcPts val="0"/>
              </a:spcAft>
              <a:buClrTx/>
              <a:buSzTx/>
              <a:buFontTx/>
              <a:buNone/>
            </a:pPr>
            <a:r>
              <a:rPr sz="2400" dirty="0">
                <a:solidFill>
                  <a:schemeClr val="tx1"/>
                </a:solidFill>
                <a:latin typeface="优设标题黑" panose="00000500000000000000" pitchFamily="2" charset="-122"/>
                <a:ea typeface="优设标题黑" panose="00000500000000000000" pitchFamily="2" charset="-122"/>
                <a:cs typeface="华文中宋" panose="02010600040101010101" charset="-122"/>
                <a:sym typeface="Helvetica Neue"/>
              </a:rPr>
              <a:t>无锡跑吧智能科技有限公司旗下体育科研机构</a:t>
            </a:r>
            <a:endParaRPr sz="1400" dirty="0">
              <a:solidFill>
                <a:schemeClr val="tx1"/>
              </a:solidFill>
              <a:latin typeface="华文中宋" panose="02010600040101010101" charset="-122"/>
              <a:ea typeface="华文中宋" panose="02010600040101010101" charset="-122"/>
              <a:cs typeface="华文中宋" panose="02010600040101010101" charset="-122"/>
              <a:sym typeface="Helvetica Neue"/>
            </a:endParaRPr>
          </a:p>
          <a:p>
            <a:pPr marL="285750" marR="0" indent="-285750" algn="just" defTabSz="821055" rtl="0" fontAlgn="auto" latinLnBrk="0" hangingPunct="0">
              <a:lnSpc>
                <a:spcPct val="170000"/>
              </a:lnSpc>
              <a:spcBef>
                <a:spcPts val="0"/>
              </a:spcBef>
              <a:spcAft>
                <a:spcPts val="0"/>
              </a:spcAft>
              <a:buClrTx/>
              <a:buSzTx/>
              <a:buFont typeface="Arial" panose="020B0604020202020204" pitchFamily="34" charset="0"/>
              <a:buChar char="•"/>
            </a:pPr>
            <a:r>
              <a:rPr sz="1400" dirty="0">
                <a:solidFill>
                  <a:schemeClr val="tx1"/>
                </a:solidFill>
                <a:latin typeface="华文中宋" panose="02010600040101010101" charset="-122"/>
                <a:ea typeface="华文中宋" panose="02010600040101010101" charset="-122"/>
                <a:cs typeface="华文中宋" panose="02010600040101010101" charset="-122"/>
                <a:sym typeface="Helvetica Neue"/>
              </a:rPr>
              <a:t>深耕9年 专注中国运动员竞训数字化科学训练</a:t>
            </a:r>
          </a:p>
          <a:p>
            <a:pPr marL="285750" marR="0" indent="-285750" algn="just" defTabSz="821055" rtl="0" fontAlgn="auto" latinLnBrk="0" hangingPunct="0">
              <a:lnSpc>
                <a:spcPct val="170000"/>
              </a:lnSpc>
              <a:spcBef>
                <a:spcPts val="0"/>
              </a:spcBef>
              <a:spcAft>
                <a:spcPts val="0"/>
              </a:spcAft>
              <a:buClrTx/>
              <a:buSzTx/>
              <a:buFont typeface="Arial" panose="020B0604020202020204" pitchFamily="34" charset="0"/>
              <a:buChar char="•"/>
            </a:pPr>
            <a:r>
              <a:rPr sz="1400" dirty="0">
                <a:solidFill>
                  <a:schemeClr val="tx1"/>
                </a:solidFill>
                <a:latin typeface="华文中宋" panose="02010600040101010101" charset="-122"/>
                <a:ea typeface="华文中宋" panose="02010600040101010101" charset="-122"/>
                <a:cs typeface="华文中宋" panose="02010600040101010101" charset="-122"/>
                <a:sym typeface="Helvetica Neue"/>
              </a:rPr>
              <a:t>基于1000万+ 一线运动员竞训数据AI模型训练，超10万小时训练监控数据</a:t>
            </a:r>
          </a:p>
          <a:p>
            <a:pPr marL="285750" marR="0" indent="-285750" algn="just" defTabSz="821055" rtl="0" fontAlgn="auto" latinLnBrk="0" hangingPunct="0">
              <a:lnSpc>
                <a:spcPct val="170000"/>
              </a:lnSpc>
              <a:spcBef>
                <a:spcPts val="0"/>
              </a:spcBef>
              <a:spcAft>
                <a:spcPts val="0"/>
              </a:spcAft>
              <a:buClrTx/>
              <a:buSzTx/>
              <a:buFont typeface="Arial" panose="020B0604020202020204" pitchFamily="34" charset="0"/>
              <a:buChar char="•"/>
            </a:pPr>
            <a:r>
              <a:rPr sz="1400" dirty="0">
                <a:solidFill>
                  <a:schemeClr val="tx1"/>
                </a:solidFill>
                <a:latin typeface="华文中宋" panose="02010600040101010101" charset="-122"/>
                <a:ea typeface="华文中宋" panose="02010600040101010101" charset="-122"/>
                <a:cs typeface="华文中宋" panose="02010600040101010101" charset="-122"/>
                <a:sym typeface="Helvetica Neue"/>
              </a:rPr>
              <a:t>服务中国国家运动队、超15省3000+专业运动员训练数据分析，一线运动队伍长期训练保障</a:t>
            </a:r>
          </a:p>
          <a:p>
            <a:pPr marL="285750" marR="0" indent="-285750" algn="just" defTabSz="821055" rtl="0" fontAlgn="auto" latinLnBrk="0" hangingPunct="0">
              <a:lnSpc>
                <a:spcPct val="170000"/>
              </a:lnSpc>
              <a:spcBef>
                <a:spcPts val="0"/>
              </a:spcBef>
              <a:spcAft>
                <a:spcPts val="0"/>
              </a:spcAft>
              <a:buClrTx/>
              <a:buSzTx/>
              <a:buFont typeface="Arial" panose="020B0604020202020204" pitchFamily="34" charset="0"/>
              <a:buChar char="•"/>
            </a:pPr>
            <a:r>
              <a:rPr sz="1400" dirty="0" err="1">
                <a:solidFill>
                  <a:schemeClr val="tx1"/>
                </a:solidFill>
                <a:latin typeface="华文中宋" panose="02010600040101010101" charset="-122"/>
                <a:ea typeface="华文中宋" panose="02010600040101010101" charset="-122"/>
                <a:cs typeface="华文中宋" panose="02010600040101010101" charset="-122"/>
                <a:sym typeface="Helvetica Neue"/>
              </a:rPr>
              <a:t>打造</a:t>
            </a:r>
            <a:r>
              <a:rPr lang="zh-CN" altLang="en-US" sz="1400" dirty="0">
                <a:solidFill>
                  <a:schemeClr val="tx1"/>
                </a:solidFill>
                <a:latin typeface="华文中宋" panose="02010600040101010101" charset="-122"/>
                <a:ea typeface="华文中宋" panose="02010600040101010101" charset="-122"/>
                <a:cs typeface="华文中宋" panose="02010600040101010101" charset="-122"/>
                <a:sym typeface="Helvetica Neue"/>
              </a:rPr>
              <a:t>世界顶尖</a:t>
            </a:r>
            <a:r>
              <a:rPr sz="1400" dirty="0" err="1">
                <a:solidFill>
                  <a:schemeClr val="tx1"/>
                </a:solidFill>
                <a:latin typeface="华文中宋" panose="02010600040101010101" charset="-122"/>
                <a:ea typeface="华文中宋" panose="02010600040101010101" charset="-122"/>
                <a:cs typeface="华文中宋" panose="02010600040101010101" charset="-122"/>
                <a:sym typeface="Helvetica Neue"/>
              </a:rPr>
              <a:t>的科学运动训练体系与专业运动训练装备</a:t>
            </a:r>
            <a:endParaRPr sz="1400" dirty="0">
              <a:solidFill>
                <a:schemeClr val="tx1"/>
              </a:solidFill>
              <a:latin typeface="华文中宋" panose="02010600040101010101" charset="-122"/>
              <a:ea typeface="华文中宋" panose="02010600040101010101" charset="-122"/>
              <a:cs typeface="华文中宋" panose="02010600040101010101" charset="-122"/>
              <a:sym typeface="Helvetica Neue"/>
            </a:endParaRPr>
          </a:p>
          <a:p>
            <a:pPr marL="285750" marR="0" indent="-285750" algn="just" defTabSz="821055" rtl="0" fontAlgn="auto" latinLnBrk="0" hangingPunct="0">
              <a:lnSpc>
                <a:spcPct val="170000"/>
              </a:lnSpc>
              <a:spcBef>
                <a:spcPts val="0"/>
              </a:spcBef>
              <a:spcAft>
                <a:spcPts val="0"/>
              </a:spcAft>
              <a:buClrTx/>
              <a:buSzTx/>
              <a:buFont typeface="Arial" panose="020B0604020202020204" pitchFamily="34" charset="0"/>
              <a:buChar char="•"/>
            </a:pPr>
            <a:r>
              <a:rPr sz="1400" dirty="0">
                <a:solidFill>
                  <a:schemeClr val="tx1"/>
                </a:solidFill>
                <a:latin typeface="华文中宋" panose="02010600040101010101" charset="-122"/>
                <a:ea typeface="华文中宋" panose="02010600040101010101" charset="-122"/>
                <a:cs typeface="华文中宋" panose="02010600040101010101" charset="-122"/>
                <a:sym typeface="Helvetica Neue"/>
              </a:rPr>
              <a:t>入选2022年度工信部、国家体育总局全国百大智能体育典型案例</a:t>
            </a:r>
          </a:p>
          <a:p>
            <a:pPr marL="285750" marR="0" indent="-285750" algn="just" defTabSz="821055" rtl="0" fontAlgn="auto" latinLnBrk="0" hangingPunct="0">
              <a:lnSpc>
                <a:spcPct val="170000"/>
              </a:lnSpc>
              <a:spcBef>
                <a:spcPts val="0"/>
              </a:spcBef>
              <a:spcAft>
                <a:spcPts val="0"/>
              </a:spcAft>
              <a:buClrTx/>
              <a:buSzTx/>
              <a:buFont typeface="Arial" panose="020B0604020202020204" pitchFamily="34" charset="0"/>
              <a:buChar char="•"/>
            </a:pPr>
            <a:r>
              <a:rPr sz="1400" dirty="0">
                <a:solidFill>
                  <a:schemeClr val="tx1"/>
                </a:solidFill>
                <a:latin typeface="华文中宋" panose="02010600040101010101" charset="-122"/>
                <a:ea typeface="华文中宋" panose="02010600040101010101" charset="-122"/>
                <a:cs typeface="华文中宋" panose="02010600040101010101" charset="-122"/>
                <a:sym typeface="Helvetica Neue"/>
              </a:rPr>
              <a:t>入选中国信通院《2023年智能体育与运动健康产业生态图谱》数据服务、智能体育训练等版块</a:t>
            </a:r>
          </a:p>
          <a:p>
            <a:pPr marL="285750" marR="0" indent="-285750" algn="just" defTabSz="821055" rtl="0" fontAlgn="auto" latinLnBrk="0" hangingPunct="0">
              <a:lnSpc>
                <a:spcPct val="170000"/>
              </a:lnSpc>
              <a:spcBef>
                <a:spcPts val="0"/>
              </a:spcBef>
              <a:spcAft>
                <a:spcPts val="0"/>
              </a:spcAft>
              <a:buClrTx/>
              <a:buSzTx/>
              <a:buFont typeface="Arial" panose="020B0604020202020204" pitchFamily="34" charset="0"/>
              <a:buChar char="•"/>
            </a:pPr>
            <a:r>
              <a:rPr sz="1400" dirty="0">
                <a:solidFill>
                  <a:schemeClr val="tx1"/>
                </a:solidFill>
                <a:latin typeface="华文中宋" panose="02010600040101010101" charset="-122"/>
                <a:ea typeface="华文中宋" panose="02010600040101010101" charset="-122"/>
                <a:cs typeface="华文中宋" panose="02010600040101010101" charset="-122"/>
                <a:sym typeface="Helvetica Neue"/>
              </a:rPr>
              <a:t>荣获2024年第三届全国体育科技创新大赛 金奖</a:t>
            </a:r>
          </a:p>
          <a:p>
            <a:pPr marL="0" marR="0" algn="just" defTabSz="821055" rtl="0" fontAlgn="auto" latinLnBrk="0" hangingPunct="0">
              <a:lnSpc>
                <a:spcPct val="170000"/>
              </a:lnSpc>
              <a:spcBef>
                <a:spcPts val="0"/>
              </a:spcBef>
              <a:spcAft>
                <a:spcPts val="0"/>
              </a:spcAft>
              <a:buClrTx/>
              <a:buSzTx/>
              <a:buFontTx/>
              <a:buNone/>
            </a:pPr>
            <a:endParaRPr sz="1400" dirty="0">
              <a:solidFill>
                <a:schemeClr val="bg2">
                  <a:lumMod val="50000"/>
                </a:schemeClr>
              </a:solidFill>
              <a:latin typeface="华文中宋" panose="02010600040101010101" charset="-122"/>
              <a:ea typeface="华文中宋" panose="02010600040101010101" charset="-122"/>
              <a:cs typeface="华文中宋" panose="02010600040101010101" charset="-122"/>
              <a:sym typeface="Helvetica Neue"/>
            </a:endParaRPr>
          </a:p>
          <a:p>
            <a:pPr marL="0" marR="0" algn="just" defTabSz="821055" rtl="0" fontAlgn="auto" latinLnBrk="0" hangingPunct="0">
              <a:lnSpc>
                <a:spcPct val="170000"/>
              </a:lnSpc>
              <a:spcBef>
                <a:spcPts val="0"/>
              </a:spcBef>
              <a:spcAft>
                <a:spcPts val="0"/>
              </a:spcAft>
              <a:buClrTx/>
              <a:buSzTx/>
              <a:buFontTx/>
              <a:buNone/>
            </a:pPr>
            <a:endParaRPr sz="1400" dirty="0">
              <a:solidFill>
                <a:schemeClr val="bg2">
                  <a:lumMod val="50000"/>
                </a:schemeClr>
              </a:solidFill>
              <a:latin typeface="华文中宋" panose="02010600040101010101" charset="-122"/>
              <a:ea typeface="华文中宋" panose="02010600040101010101" charset="-122"/>
              <a:cs typeface="华文中宋" panose="02010600040101010101" charset="-122"/>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41CBEAF-5531-41F8-ABEB-655EDE51E033}"/>
              </a:ext>
            </a:extLst>
          </p:cNvPr>
          <p:cNvSpPr txBox="1"/>
          <p:nvPr/>
        </p:nvSpPr>
        <p:spPr>
          <a:xfrm>
            <a:off x="1218827" y="1885773"/>
            <a:ext cx="3878105" cy="1275670"/>
          </a:xfrm>
          <a:prstGeom prst="rect">
            <a:avLst/>
          </a:prstGeom>
          <a:noFill/>
        </p:spPr>
        <p:txBody>
          <a:bodyPr wrap="square" rtlCol="0">
            <a:spAutoFit/>
          </a:bodyPr>
          <a:lstStyle/>
          <a:p>
            <a:pPr>
              <a:lnSpc>
                <a:spcPct val="150000"/>
              </a:lnSpc>
              <a:spcBef>
                <a:spcPts val="600"/>
              </a:spcBef>
              <a:spcAft>
                <a:spcPts val="600"/>
              </a:spcAft>
            </a:pPr>
            <a:r>
              <a:rPr lang="zh-CN" altLang="en-US" sz="1050" dirty="0">
                <a:solidFill>
                  <a:schemeClr val="tx1">
                    <a:lumMod val="50000"/>
                    <a:lumOff val="50000"/>
                  </a:schemeClr>
                </a:solidFill>
                <a:latin typeface="+mn-ea"/>
              </a:rPr>
              <a:t>仅从国内体育投入来看，未来五年内预计各省市区各级体育部门，预计将至少投入</a:t>
            </a:r>
            <a:r>
              <a:rPr lang="en-US" altLang="zh-CN" sz="1000" b="1" i="1" dirty="0">
                <a:solidFill>
                  <a:srgbClr val="2E6DBF"/>
                </a:solidFill>
                <a:latin typeface="+mn-ea"/>
              </a:rPr>
              <a:t>5000</a:t>
            </a:r>
            <a:r>
              <a:rPr lang="zh-CN" altLang="en-US" sz="1000" b="1" i="1" dirty="0">
                <a:solidFill>
                  <a:srgbClr val="2E6DBF"/>
                </a:solidFill>
                <a:latin typeface="+mn-ea"/>
              </a:rPr>
              <a:t>亿 </a:t>
            </a:r>
            <a:r>
              <a:rPr lang="zh-CN" altLang="en-US" sz="1050" dirty="0">
                <a:solidFill>
                  <a:schemeClr val="tx1">
                    <a:lumMod val="50000"/>
                    <a:lumOff val="50000"/>
                  </a:schemeClr>
                </a:solidFill>
                <a:latin typeface="+mn-ea"/>
              </a:rPr>
              <a:t>元，用于从国家到地方的全民健身、体医融合、场馆基建、数字化资源和管理服务平台建设，大大提升我国数字化体育服务水平，</a:t>
            </a:r>
            <a:r>
              <a:rPr lang="zh-CN" altLang="zh-CN" sz="1050" dirty="0">
                <a:solidFill>
                  <a:schemeClr val="tx1">
                    <a:lumMod val="50000"/>
                    <a:lumOff val="50000"/>
                  </a:schemeClr>
                </a:solidFill>
                <a:latin typeface="+mn-ea"/>
              </a:rPr>
              <a:t>满足人民群众运动健康的迫切要求。</a:t>
            </a:r>
            <a:endParaRPr lang="en-US" altLang="zh-CN" sz="1050" dirty="0">
              <a:solidFill>
                <a:schemeClr val="tx1">
                  <a:lumMod val="50000"/>
                  <a:lumOff val="50000"/>
                </a:schemeClr>
              </a:solidFill>
              <a:latin typeface="+mn-ea"/>
            </a:endParaRPr>
          </a:p>
        </p:txBody>
      </p:sp>
      <p:sp>
        <p:nvSpPr>
          <p:cNvPr id="34" name="圆角矩形 17">
            <a:extLst>
              <a:ext uri="{FF2B5EF4-FFF2-40B4-BE49-F238E27FC236}">
                <a16:creationId xmlns:a16="http://schemas.microsoft.com/office/drawing/2014/main" id="{409769A7-17A1-4F3D-9D09-7A66DB5C73B4}"/>
              </a:ext>
            </a:extLst>
          </p:cNvPr>
          <p:cNvSpPr/>
          <p:nvPr/>
        </p:nvSpPr>
        <p:spPr>
          <a:xfrm>
            <a:off x="1248716" y="1363354"/>
            <a:ext cx="1460500" cy="299720"/>
          </a:xfrm>
          <a:prstGeom prst="roundRect">
            <a:avLst/>
          </a:prstGeom>
          <a:solidFill>
            <a:srgbClr val="2E6D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n-ea"/>
              </a:rPr>
              <a:t>先进数字体育建设</a:t>
            </a:r>
          </a:p>
        </p:txBody>
      </p:sp>
      <p:sp>
        <p:nvSpPr>
          <p:cNvPr id="35" name="圆角矩形 17">
            <a:extLst>
              <a:ext uri="{FF2B5EF4-FFF2-40B4-BE49-F238E27FC236}">
                <a16:creationId xmlns:a16="http://schemas.microsoft.com/office/drawing/2014/main" id="{79EF85FE-837F-494C-8C50-A209FD7C636A}"/>
              </a:ext>
            </a:extLst>
          </p:cNvPr>
          <p:cNvSpPr/>
          <p:nvPr/>
        </p:nvSpPr>
        <p:spPr>
          <a:xfrm>
            <a:off x="1258556" y="3361634"/>
            <a:ext cx="1460500" cy="299720"/>
          </a:xfrm>
          <a:prstGeom prst="roundRect">
            <a:avLst/>
          </a:prstGeom>
          <a:solidFill>
            <a:srgbClr val="2E6D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n-ea"/>
              </a:rPr>
              <a:t>竞技体育</a:t>
            </a:r>
            <a:r>
              <a:rPr lang="en-US" altLang="zh-CN" sz="1200" b="1" dirty="0">
                <a:solidFill>
                  <a:schemeClr val="bg1"/>
                </a:solidFill>
                <a:latin typeface="+mn-ea"/>
              </a:rPr>
              <a:t>AI</a:t>
            </a:r>
            <a:r>
              <a:rPr lang="zh-CN" altLang="en-US" sz="1200" b="1" dirty="0">
                <a:solidFill>
                  <a:schemeClr val="bg1"/>
                </a:solidFill>
                <a:latin typeface="+mn-ea"/>
              </a:rPr>
              <a:t>训练</a:t>
            </a:r>
          </a:p>
        </p:txBody>
      </p:sp>
      <p:sp>
        <p:nvSpPr>
          <p:cNvPr id="37" name="圆角矩形 171">
            <a:extLst>
              <a:ext uri="{FF2B5EF4-FFF2-40B4-BE49-F238E27FC236}">
                <a16:creationId xmlns:a16="http://schemas.microsoft.com/office/drawing/2014/main" id="{44603D61-250E-4A48-916C-309919CB8098}"/>
              </a:ext>
            </a:extLst>
          </p:cNvPr>
          <p:cNvSpPr/>
          <p:nvPr/>
        </p:nvSpPr>
        <p:spPr>
          <a:xfrm>
            <a:off x="1203009" y="5465567"/>
            <a:ext cx="4151644" cy="906585"/>
          </a:xfrm>
          <a:prstGeom prst="roundRect">
            <a:avLst/>
          </a:prstGeom>
          <a:solidFill>
            <a:schemeClr val="bg1"/>
          </a:solidFill>
          <a:ln>
            <a:solidFill>
              <a:srgbClr val="6D69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600"/>
              </a:spcBef>
              <a:spcAft>
                <a:spcPts val="600"/>
              </a:spcAft>
            </a:pPr>
            <a:r>
              <a:rPr lang="zh-CN" altLang="en-US" sz="1000" dirty="0">
                <a:solidFill>
                  <a:schemeClr val="tx1">
                    <a:lumMod val="50000"/>
                    <a:lumOff val="50000"/>
                  </a:schemeClr>
                </a:solidFill>
                <a:latin typeface="+mn-ea"/>
              </a:rPr>
              <a:t>我公司</a:t>
            </a:r>
            <a:r>
              <a:rPr lang="zh-CN" altLang="en-US" sz="1000" b="1" i="1" dirty="0">
                <a:solidFill>
                  <a:srgbClr val="2E6DBF"/>
                </a:solidFill>
                <a:latin typeface="+mn-ea"/>
              </a:rPr>
              <a:t>已开展了相关竞训数据分析软件的英文版开发</a:t>
            </a:r>
            <a:r>
              <a:rPr lang="zh-CN" altLang="en-US" sz="1000" dirty="0">
                <a:solidFill>
                  <a:schemeClr val="tx1">
                    <a:lumMod val="50000"/>
                    <a:lumOff val="50000"/>
                  </a:schemeClr>
                </a:solidFill>
                <a:latin typeface="+mn-ea"/>
              </a:rPr>
              <a:t>，面向国外竞技体育训练提供更低成本、更高效率的数字化训练分析软件。国外体育商业价值高，覆盖人群高端，竞技体育数字分析高达</a:t>
            </a:r>
            <a:r>
              <a:rPr lang="en-US" altLang="zh-CN" sz="1000" b="1" i="1" dirty="0">
                <a:solidFill>
                  <a:srgbClr val="2E6DBF"/>
                </a:solidFill>
                <a:latin typeface="+mn-ea"/>
              </a:rPr>
              <a:t>3000</a:t>
            </a:r>
            <a:r>
              <a:rPr lang="zh-CN" altLang="en-US" sz="1000" b="1" i="1" dirty="0">
                <a:solidFill>
                  <a:srgbClr val="2E6DBF"/>
                </a:solidFill>
                <a:latin typeface="+mn-ea"/>
              </a:rPr>
              <a:t>亿美元 </a:t>
            </a:r>
            <a:r>
              <a:rPr lang="zh-CN" altLang="en-US" sz="1000" dirty="0">
                <a:solidFill>
                  <a:schemeClr val="tx1">
                    <a:lumMod val="50000"/>
                    <a:lumOff val="50000"/>
                  </a:schemeClr>
                </a:solidFill>
                <a:latin typeface="+mn-ea"/>
              </a:rPr>
              <a:t>的市场规模，过去从未有中国的竞训软件出现。</a:t>
            </a:r>
            <a:endParaRPr lang="en-US" altLang="zh-CN" sz="1000" dirty="0">
              <a:solidFill>
                <a:schemeClr val="tx1">
                  <a:lumMod val="50000"/>
                  <a:lumOff val="50000"/>
                </a:schemeClr>
              </a:solidFill>
              <a:latin typeface="+mn-ea"/>
            </a:endParaRPr>
          </a:p>
        </p:txBody>
      </p:sp>
      <p:sp>
        <p:nvSpPr>
          <p:cNvPr id="38" name="文本框 37">
            <a:extLst>
              <a:ext uri="{FF2B5EF4-FFF2-40B4-BE49-F238E27FC236}">
                <a16:creationId xmlns:a16="http://schemas.microsoft.com/office/drawing/2014/main" id="{B108EB8E-F695-4FA2-B65F-61CDCEB60908}"/>
              </a:ext>
            </a:extLst>
          </p:cNvPr>
          <p:cNvSpPr txBox="1"/>
          <p:nvPr/>
        </p:nvSpPr>
        <p:spPr>
          <a:xfrm>
            <a:off x="1203009" y="3762471"/>
            <a:ext cx="3878105" cy="1450141"/>
          </a:xfrm>
          <a:prstGeom prst="rect">
            <a:avLst/>
          </a:prstGeom>
          <a:noFill/>
        </p:spPr>
        <p:txBody>
          <a:bodyPr wrap="square">
            <a:spAutoFit/>
          </a:bodyPr>
          <a:lstStyle/>
          <a:p>
            <a:pPr algn="just">
              <a:lnSpc>
                <a:spcPct val="150000"/>
              </a:lnSpc>
            </a:pPr>
            <a:r>
              <a:rPr lang="zh-CN" altLang="en-US" sz="1000" dirty="0">
                <a:solidFill>
                  <a:schemeClr val="tx1">
                    <a:lumMod val="50000"/>
                    <a:lumOff val="50000"/>
                  </a:schemeClr>
                </a:solidFill>
                <a:latin typeface="+mn-ea"/>
                <a:sym typeface="+mn-ea"/>
              </a:rPr>
              <a:t>从国外来看，美国、欧洲、以及中东、西亚等国家对于数字化训练认可度较高，教练员科研水平高，但存在着顶尖教练员稀缺，优秀程序员人力成本高，竞训软件属于高度专业化科研软件，现有国外竞训软件价格均较高。</a:t>
            </a:r>
            <a:r>
              <a:rPr lang="zh-CN" altLang="en-US" sz="1000" b="1" i="1" dirty="0">
                <a:solidFill>
                  <a:srgbClr val="2E6DBF"/>
                </a:solidFill>
                <a:latin typeface="+mn-ea"/>
                <a:sym typeface="+mn-ea"/>
              </a:rPr>
              <a:t>单个项目价格高达数十万美元 </a:t>
            </a:r>
            <a:r>
              <a:rPr lang="zh-CN" altLang="en-US" sz="1000" dirty="0">
                <a:solidFill>
                  <a:schemeClr val="tx1">
                    <a:lumMod val="50000"/>
                    <a:lumOff val="50000"/>
                  </a:schemeClr>
                </a:solidFill>
                <a:latin typeface="+mn-ea"/>
                <a:sym typeface="+mn-ea"/>
              </a:rPr>
              <a:t>以上，各俱乐部对于相对低成本的竞训数字化分析软件需求强烈，且软件付费意识强。</a:t>
            </a:r>
            <a:endParaRPr lang="zh-Hans-HK" altLang="en-US" sz="1050" dirty="0">
              <a:solidFill>
                <a:schemeClr val="tx1">
                  <a:lumMod val="50000"/>
                  <a:lumOff val="50000"/>
                </a:schemeClr>
              </a:solidFill>
              <a:latin typeface="+mn-ea"/>
            </a:endParaRPr>
          </a:p>
        </p:txBody>
      </p:sp>
      <p:pic>
        <p:nvPicPr>
          <p:cNvPr id="29" name="图片 28">
            <a:extLst>
              <a:ext uri="{FF2B5EF4-FFF2-40B4-BE49-F238E27FC236}">
                <a16:creationId xmlns:a16="http://schemas.microsoft.com/office/drawing/2014/main" id="{570F6A98-69C2-412F-9BE8-405FCCB57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939" y="2102701"/>
            <a:ext cx="2260600" cy="584200"/>
          </a:xfrm>
          <a:prstGeom prst="rect">
            <a:avLst/>
          </a:prstGeom>
        </p:spPr>
      </p:pic>
      <p:sp>
        <p:nvSpPr>
          <p:cNvPr id="43" name="圆角矩形 17">
            <a:extLst>
              <a:ext uri="{FF2B5EF4-FFF2-40B4-BE49-F238E27FC236}">
                <a16:creationId xmlns:a16="http://schemas.microsoft.com/office/drawing/2014/main" id="{04E00161-3994-4196-9C6B-31B79EEC5E70}"/>
              </a:ext>
            </a:extLst>
          </p:cNvPr>
          <p:cNvSpPr/>
          <p:nvPr/>
        </p:nvSpPr>
        <p:spPr>
          <a:xfrm>
            <a:off x="6382877" y="1363354"/>
            <a:ext cx="3084316" cy="299720"/>
          </a:xfrm>
          <a:prstGeom prst="roundRect">
            <a:avLst/>
          </a:prstGeom>
          <a:solidFill>
            <a:srgbClr val="2E6D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n-ea"/>
              </a:rPr>
              <a:t>国外领先数字体育科技公司</a:t>
            </a:r>
          </a:p>
        </p:txBody>
      </p:sp>
      <p:pic>
        <p:nvPicPr>
          <p:cNvPr id="47" name="图片 46">
            <a:extLst>
              <a:ext uri="{FF2B5EF4-FFF2-40B4-BE49-F238E27FC236}">
                <a16:creationId xmlns:a16="http://schemas.microsoft.com/office/drawing/2014/main" id="{3ECE8BE3-8D0E-499D-855B-40D8A23A41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7062" y="3002332"/>
            <a:ext cx="2575842" cy="553403"/>
          </a:xfrm>
          <a:prstGeom prst="rect">
            <a:avLst/>
          </a:prstGeom>
        </p:spPr>
      </p:pic>
      <p:pic>
        <p:nvPicPr>
          <p:cNvPr id="49" name="图形 48">
            <a:extLst>
              <a:ext uri="{FF2B5EF4-FFF2-40B4-BE49-F238E27FC236}">
                <a16:creationId xmlns:a16="http://schemas.microsoft.com/office/drawing/2014/main" id="{57CC6AC7-35FF-47C2-AA3B-EC155FEEB5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45939" y="3088534"/>
            <a:ext cx="2266950" cy="381000"/>
          </a:xfrm>
          <a:prstGeom prst="rect">
            <a:avLst/>
          </a:prstGeom>
        </p:spPr>
      </p:pic>
      <p:pic>
        <p:nvPicPr>
          <p:cNvPr id="51" name="图片 50">
            <a:extLst>
              <a:ext uri="{FF2B5EF4-FFF2-40B4-BE49-F238E27FC236}">
                <a16:creationId xmlns:a16="http://schemas.microsoft.com/office/drawing/2014/main" id="{52CD0D74-CB55-404F-9CC7-88A6DEDB812D}"/>
              </a:ext>
            </a:extLst>
          </p:cNvPr>
          <p:cNvPicPr>
            <a:picLocks noChangeAspect="1"/>
          </p:cNvPicPr>
          <p:nvPr/>
        </p:nvPicPr>
        <p:blipFill>
          <a:blip r:embed="rId6"/>
          <a:stretch>
            <a:fillRect/>
          </a:stretch>
        </p:blipFill>
        <p:spPr>
          <a:xfrm>
            <a:off x="6818586" y="3857244"/>
            <a:ext cx="1227312" cy="827722"/>
          </a:xfrm>
          <a:prstGeom prst="rect">
            <a:avLst/>
          </a:prstGeom>
        </p:spPr>
      </p:pic>
      <p:pic>
        <p:nvPicPr>
          <p:cNvPr id="53" name="图片 52">
            <a:extLst>
              <a:ext uri="{FF2B5EF4-FFF2-40B4-BE49-F238E27FC236}">
                <a16:creationId xmlns:a16="http://schemas.microsoft.com/office/drawing/2014/main" id="{61EA1862-1033-4C26-AED4-8643944DF1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1579" y="2102701"/>
            <a:ext cx="1936778" cy="656535"/>
          </a:xfrm>
          <a:prstGeom prst="rect">
            <a:avLst/>
          </a:prstGeom>
        </p:spPr>
      </p:pic>
      <p:sp>
        <p:nvSpPr>
          <p:cNvPr id="55" name="文本框 54">
            <a:extLst>
              <a:ext uri="{FF2B5EF4-FFF2-40B4-BE49-F238E27FC236}">
                <a16:creationId xmlns:a16="http://schemas.microsoft.com/office/drawing/2014/main" id="{34D74637-804F-42A0-881F-15CBE48847DD}"/>
              </a:ext>
            </a:extLst>
          </p:cNvPr>
          <p:cNvSpPr txBox="1"/>
          <p:nvPr/>
        </p:nvSpPr>
        <p:spPr>
          <a:xfrm>
            <a:off x="6373752" y="5422891"/>
            <a:ext cx="5151592" cy="700576"/>
          </a:xfrm>
          <a:prstGeom prst="rect">
            <a:avLst/>
          </a:prstGeom>
          <a:noFill/>
        </p:spPr>
        <p:txBody>
          <a:bodyPr wrap="square">
            <a:spAutoFit/>
          </a:bodyPr>
          <a:lstStyle/>
          <a:p>
            <a:pPr>
              <a:lnSpc>
                <a:spcPct val="150000"/>
              </a:lnSpc>
            </a:pPr>
            <a:r>
              <a:rPr lang="zh-CN" altLang="en-US" sz="1400" dirty="0">
                <a:solidFill>
                  <a:schemeClr val="tx1">
                    <a:lumMod val="50000"/>
                    <a:lumOff val="50000"/>
                  </a:schemeClr>
                </a:solidFill>
                <a:latin typeface="+mn-ea"/>
              </a:rPr>
              <a:t>国际前沿数字体育科技公司 估值</a:t>
            </a:r>
            <a:r>
              <a:rPr lang="en-US" altLang="zh-CN" sz="1400" b="1" i="1" dirty="0">
                <a:solidFill>
                  <a:srgbClr val="2E6DBF"/>
                </a:solidFill>
                <a:latin typeface="+mn-ea"/>
              </a:rPr>
              <a:t>20</a:t>
            </a:r>
            <a:r>
              <a:rPr lang="zh-CN" altLang="en-US" sz="1400" b="1" i="1" dirty="0">
                <a:solidFill>
                  <a:srgbClr val="2E6DBF"/>
                </a:solidFill>
                <a:latin typeface="+mn-ea"/>
              </a:rPr>
              <a:t>亿美元  </a:t>
            </a:r>
            <a:r>
              <a:rPr lang="zh-CN" altLang="en-US" sz="1400" dirty="0">
                <a:solidFill>
                  <a:schemeClr val="tx1">
                    <a:lumMod val="50000"/>
                    <a:lumOff val="50000"/>
                  </a:schemeClr>
                </a:solidFill>
                <a:latin typeface="+mn-ea"/>
              </a:rPr>
              <a:t>到 市值 </a:t>
            </a:r>
            <a:r>
              <a:rPr lang="en-US" altLang="zh-CN" sz="1400" b="1" i="1" dirty="0">
                <a:solidFill>
                  <a:srgbClr val="2E6DBF"/>
                </a:solidFill>
                <a:latin typeface="+mn-ea"/>
              </a:rPr>
              <a:t>300</a:t>
            </a:r>
            <a:r>
              <a:rPr lang="zh-CN" altLang="en-US" sz="1400" b="1" i="1" dirty="0">
                <a:solidFill>
                  <a:srgbClr val="2E6DBF"/>
                </a:solidFill>
                <a:latin typeface="+mn-ea"/>
              </a:rPr>
              <a:t>亿美元</a:t>
            </a:r>
            <a:r>
              <a:rPr lang="zh-CN" altLang="en-US" sz="1400" dirty="0">
                <a:solidFill>
                  <a:schemeClr val="tx1">
                    <a:lumMod val="50000"/>
                    <a:lumOff val="50000"/>
                  </a:schemeClr>
                </a:solidFill>
                <a:latin typeface="+mn-ea"/>
              </a:rPr>
              <a:t>，充分反映了数字体育的长期价值。</a:t>
            </a:r>
          </a:p>
        </p:txBody>
      </p:sp>
      <p:pic>
        <p:nvPicPr>
          <p:cNvPr id="57" name="图片 56">
            <a:extLst>
              <a:ext uri="{FF2B5EF4-FFF2-40B4-BE49-F238E27FC236}">
                <a16:creationId xmlns:a16="http://schemas.microsoft.com/office/drawing/2014/main" id="{E8295A04-7EE2-49E1-B2AC-6327E24A8D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7756" y="3966719"/>
            <a:ext cx="2150601" cy="764325"/>
          </a:xfrm>
          <a:prstGeom prst="rect">
            <a:avLst/>
          </a:prstGeom>
        </p:spPr>
      </p:pic>
      <p:cxnSp>
        <p:nvCxnSpPr>
          <p:cNvPr id="58" name="直接连接符 57">
            <a:extLst>
              <a:ext uri="{FF2B5EF4-FFF2-40B4-BE49-F238E27FC236}">
                <a16:creationId xmlns:a16="http://schemas.microsoft.com/office/drawing/2014/main" id="{8ABB2D95-E01D-4FAE-8CA2-CC703C7A7C9F}"/>
              </a:ext>
            </a:extLst>
          </p:cNvPr>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8FED385-3077-422C-A795-B6D4EDAA0CFE}"/>
              </a:ext>
            </a:extLst>
          </p:cNvPr>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21887AA9-ED9F-4535-BB6E-95C42D86DDE4}"/>
              </a:ext>
            </a:extLst>
          </p:cNvPr>
          <p:cNvSpPr txBox="1"/>
          <p:nvPr/>
        </p:nvSpPr>
        <p:spPr>
          <a:xfrm>
            <a:off x="4772563" y="404167"/>
            <a:ext cx="2646878"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数字体育行业规模</a:t>
            </a:r>
          </a:p>
        </p:txBody>
      </p:sp>
    </p:spTree>
    <p:extLst>
      <p:ext uri="{BB962C8B-B14F-4D97-AF65-F5344CB8AC3E}">
        <p14:creationId xmlns:p14="http://schemas.microsoft.com/office/powerpoint/2010/main" val="120874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488127" y="377793"/>
            <a:ext cx="1415772"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资质荣誉</a:t>
            </a:r>
          </a:p>
        </p:txBody>
      </p:sp>
      <p:sp>
        <p:nvSpPr>
          <p:cNvPr id="5" name="文本框 4">
            <a:extLst>
              <a:ext uri="{FF2B5EF4-FFF2-40B4-BE49-F238E27FC236}">
                <a16:creationId xmlns:a16="http://schemas.microsoft.com/office/drawing/2014/main" id="{61B7D204-0EA8-4300-A238-818BEFBBA737}"/>
              </a:ext>
            </a:extLst>
          </p:cNvPr>
          <p:cNvSpPr txBox="1"/>
          <p:nvPr/>
        </p:nvSpPr>
        <p:spPr>
          <a:xfrm>
            <a:off x="6196013" y="1334872"/>
            <a:ext cx="1415772" cy="461665"/>
          </a:xfrm>
          <a:prstGeom prst="rect">
            <a:avLst/>
          </a:prstGeom>
          <a:noFill/>
        </p:spPr>
        <p:txBody>
          <a:bodyPr wrap="none" rtlCol="0">
            <a:spAutoFit/>
            <a:scene3d>
              <a:camera prst="orthographicFront"/>
              <a:lightRig rig="threePt" dir="t"/>
            </a:scene3d>
            <a:sp3d contourW="12700"/>
          </a:bodyPr>
          <a:lstStyle/>
          <a:p>
            <a:pPr algn="ctr"/>
            <a:r>
              <a:rPr lang="zh-CN" altLang="en-US" sz="2400" b="1" dirty="0">
                <a:solidFill>
                  <a:schemeClr val="tx2"/>
                </a:solidFill>
                <a:latin typeface="Century Gothic" panose="020B0502020202020204" pitchFamily="34" charset="0"/>
                <a:ea typeface="方正黑体简体" panose="03000509000000000000" pitchFamily="2" charset="-122"/>
              </a:rPr>
              <a:t>获奖荣誉</a:t>
            </a:r>
          </a:p>
        </p:txBody>
      </p:sp>
      <p:sp>
        <p:nvSpPr>
          <p:cNvPr id="6" name="文本框 5">
            <a:extLst>
              <a:ext uri="{FF2B5EF4-FFF2-40B4-BE49-F238E27FC236}">
                <a16:creationId xmlns:a16="http://schemas.microsoft.com/office/drawing/2014/main" id="{6E5CCB0B-E246-41B2-A1CA-33BF9670232C}"/>
              </a:ext>
            </a:extLst>
          </p:cNvPr>
          <p:cNvSpPr txBox="1"/>
          <p:nvPr/>
        </p:nvSpPr>
        <p:spPr>
          <a:xfrm>
            <a:off x="6201611" y="1982632"/>
            <a:ext cx="5323681" cy="4850046"/>
          </a:xfrm>
          <a:prstGeom prst="rect">
            <a:avLst/>
          </a:prstGeom>
          <a:noFill/>
        </p:spPr>
        <p:txBody>
          <a:bodyPr wrap="square" rtlCol="0">
            <a:spAutoFit/>
          </a:bodyPr>
          <a:lstStyle/>
          <a:p>
            <a:pPr>
              <a:lnSpc>
                <a:spcPct val="150000"/>
              </a:lnSpc>
            </a:pPr>
            <a:r>
              <a:rPr lang="en-US" altLang="zh-CN" sz="1600" dirty="0">
                <a:solidFill>
                  <a:srgbClr val="298CC5"/>
                </a:solidFill>
                <a:latin typeface="华文中宋" panose="02010600040101010101" pitchFamily="2" charset="-122"/>
                <a:ea typeface="华文中宋" panose="02010600040101010101" pitchFamily="2" charset="-122"/>
                <a:sym typeface="+mn-ea"/>
              </a:rPr>
              <a:t>2024  </a:t>
            </a:r>
            <a:r>
              <a:rPr lang="zh-CN" altLang="en-US" sz="1600" dirty="0">
                <a:solidFill>
                  <a:srgbClr val="298CC5"/>
                </a:solidFill>
                <a:latin typeface="华文中宋" panose="02010600040101010101" pitchFamily="2" charset="-122"/>
                <a:ea typeface="华文中宋" panose="02010600040101010101" pitchFamily="2" charset="-122"/>
                <a:sym typeface="+mn-ea"/>
              </a:rPr>
              <a:t>第三届全国体育科技创新大赛 金奖</a:t>
            </a:r>
            <a:endParaRPr lang="en-US" altLang="zh-CN" sz="1600" dirty="0">
              <a:solidFill>
                <a:srgbClr val="298CC5"/>
              </a:solidFill>
              <a:latin typeface="华文中宋" panose="02010600040101010101" pitchFamily="2" charset="-122"/>
              <a:ea typeface="华文中宋" panose="02010600040101010101" pitchFamily="2" charset="-122"/>
              <a:sym typeface="+mn-ea"/>
            </a:endParaRPr>
          </a:p>
          <a:p>
            <a:pPr>
              <a:lnSpc>
                <a:spcPct val="150000"/>
              </a:lnSpc>
            </a:pPr>
            <a:r>
              <a:rPr lang="en-US" altLang="zh-CN" sz="1600" dirty="0">
                <a:solidFill>
                  <a:srgbClr val="298CC5"/>
                </a:solidFill>
                <a:latin typeface="华文中宋" panose="02010600040101010101" pitchFamily="2" charset="-122"/>
                <a:ea typeface="华文中宋" panose="02010600040101010101" pitchFamily="2" charset="-122"/>
                <a:sym typeface="+mn-ea"/>
              </a:rPr>
              <a:t>2023 </a:t>
            </a:r>
            <a:r>
              <a:rPr lang="zh-CN" altLang="en-US" sz="1600" dirty="0">
                <a:solidFill>
                  <a:srgbClr val="298CC5"/>
                </a:solidFill>
                <a:latin typeface="华文中宋" panose="02010600040101010101" pitchFamily="2" charset="-122"/>
                <a:ea typeface="华文中宋" panose="02010600040101010101" pitchFamily="2" charset="-122"/>
                <a:sym typeface="+mn-ea"/>
              </a:rPr>
              <a:t>入选国家级智能体育典型案例（工信部、国家体育总局评选）</a:t>
            </a:r>
            <a:endParaRPr lang="en-US" altLang="zh-CN" sz="1600" dirty="0">
              <a:solidFill>
                <a:srgbClr val="298CC5"/>
              </a:solidFill>
              <a:latin typeface="华文中宋" panose="02010600040101010101" pitchFamily="2" charset="-122"/>
              <a:ea typeface="华文中宋" panose="02010600040101010101" pitchFamily="2" charset="-122"/>
              <a:sym typeface="+mn-ea"/>
            </a:endParaRPr>
          </a:p>
          <a:p>
            <a:pPr>
              <a:lnSpc>
                <a:spcPct val="150000"/>
              </a:lnSpc>
            </a:pPr>
            <a:r>
              <a:rPr lang="en-US" altLang="zh-CN" sz="1600" dirty="0">
                <a:solidFill>
                  <a:srgbClr val="298CC5"/>
                </a:solidFill>
                <a:latin typeface="华文中宋" panose="02010600040101010101" pitchFamily="2" charset="-122"/>
                <a:ea typeface="华文中宋" panose="02010600040101010101" pitchFamily="2" charset="-122"/>
                <a:sym typeface="+mn-ea"/>
              </a:rPr>
              <a:t>2022 </a:t>
            </a:r>
            <a:r>
              <a:rPr lang="zh-CN" altLang="en-US" sz="1600" dirty="0">
                <a:solidFill>
                  <a:srgbClr val="298CC5"/>
                </a:solidFill>
                <a:latin typeface="华文中宋" panose="02010600040101010101" pitchFamily="2" charset="-122"/>
                <a:ea typeface="华文中宋" panose="02010600040101010101" pitchFamily="2" charset="-122"/>
              </a:rPr>
              <a:t>江苏省信息消费重点领域优秀产品首批推广目录</a:t>
            </a:r>
            <a:endParaRPr lang="en-US" altLang="zh-CN" sz="1600" dirty="0">
              <a:solidFill>
                <a:srgbClr val="298CC5"/>
              </a:solidFill>
              <a:latin typeface="华文中宋" panose="02010600040101010101" pitchFamily="2" charset="-122"/>
              <a:ea typeface="华文中宋" panose="02010600040101010101" pitchFamily="2" charset="-122"/>
              <a:sym typeface="+mn-ea"/>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2020 </a:t>
            </a:r>
            <a:r>
              <a:rPr lang="zh-CN" altLang="en-US" sz="1600" dirty="0">
                <a:latin typeface="华文中宋" panose="02010600040101010101" pitchFamily="2" charset="-122"/>
                <a:ea typeface="华文中宋" panose="02010600040101010101" pitchFamily="2" charset="-122"/>
                <a:sym typeface="+mn-ea"/>
              </a:rPr>
              <a:t>中国体育智能制造创新大赛  优秀项目奖</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en-US" altLang="zh-CN" sz="1600" dirty="0">
                <a:solidFill>
                  <a:srgbClr val="298CC5"/>
                </a:solidFill>
                <a:latin typeface="华文中宋" panose="02010600040101010101" pitchFamily="2" charset="-122"/>
                <a:ea typeface="华文中宋" panose="02010600040101010101" pitchFamily="2" charset="-122"/>
                <a:sym typeface="+mn-ea"/>
              </a:rPr>
              <a:t>2019 </a:t>
            </a:r>
            <a:r>
              <a:rPr lang="zh-CN" altLang="en-US" sz="1600" dirty="0">
                <a:solidFill>
                  <a:srgbClr val="298CC5"/>
                </a:solidFill>
                <a:latin typeface="华文中宋" panose="02010600040101010101" pitchFamily="2" charset="-122"/>
                <a:ea typeface="华文中宋" panose="02010600040101010101" pitchFamily="2" charset="-122"/>
                <a:sym typeface="+mn-ea"/>
              </a:rPr>
              <a:t>第一届“体彩杯”全国体育科技创新大赛 银奖</a:t>
            </a:r>
            <a:r>
              <a:rPr lang="en-US" altLang="zh-CN" sz="1600" dirty="0">
                <a:solidFill>
                  <a:srgbClr val="298CC5"/>
                </a:solidFill>
                <a:latin typeface="华文中宋" panose="02010600040101010101" pitchFamily="2" charset="-122"/>
                <a:ea typeface="华文中宋" panose="02010600040101010101" pitchFamily="2" charset="-122"/>
                <a:sym typeface="+mn-ea"/>
              </a:rPr>
              <a:t> </a:t>
            </a:r>
          </a:p>
          <a:p>
            <a:pPr>
              <a:lnSpc>
                <a:spcPct val="150000"/>
              </a:lnSpc>
            </a:pPr>
            <a:r>
              <a:rPr lang="en-US" altLang="zh-CN" sz="1600" dirty="0">
                <a:solidFill>
                  <a:srgbClr val="298CC5"/>
                </a:solidFill>
                <a:latin typeface="华文中宋" panose="02010600040101010101" pitchFamily="2" charset="-122"/>
                <a:ea typeface="华文中宋" panose="02010600040101010101" pitchFamily="2" charset="-122"/>
                <a:sym typeface="+mn-ea"/>
              </a:rPr>
              <a:t>2019</a:t>
            </a:r>
            <a:r>
              <a:rPr lang="zh-CN" altLang="en-US" sz="1600" dirty="0">
                <a:solidFill>
                  <a:srgbClr val="298CC5"/>
                </a:solidFill>
                <a:latin typeface="华文中宋" panose="02010600040101010101" pitchFamily="2" charset="-122"/>
                <a:ea typeface="华文中宋" panose="02010600040101010101" pitchFamily="2" charset="-122"/>
                <a:sym typeface="+mn-ea"/>
              </a:rPr>
              <a:t> 首届全国智慧体育创新与设计大赛  银奖</a:t>
            </a:r>
            <a:endParaRPr lang="en-US" altLang="zh-CN" sz="1600" dirty="0">
              <a:solidFill>
                <a:srgbClr val="298CC5"/>
              </a:solidFill>
              <a:latin typeface="华文中宋" panose="02010600040101010101" pitchFamily="2" charset="-122"/>
              <a:ea typeface="华文中宋" panose="02010600040101010101" pitchFamily="2" charset="-122"/>
              <a:sym typeface="+mn-ea"/>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2016 </a:t>
            </a:r>
            <a:r>
              <a:rPr lang="zh-CN" altLang="en-US" sz="1600" dirty="0">
                <a:latin typeface="华文中宋" panose="02010600040101010101" pitchFamily="2" charset="-122"/>
                <a:ea typeface="华文中宋" panose="02010600040101010101" pitchFamily="2" charset="-122"/>
                <a:sym typeface="+mn-ea"/>
              </a:rPr>
              <a:t>第五届中国创新创业大赛全国总决赛团队组</a:t>
            </a:r>
            <a:r>
              <a:rPr lang="en-US" altLang="zh-CN" sz="1600" dirty="0">
                <a:latin typeface="华文中宋" panose="02010600040101010101" pitchFamily="2" charset="-122"/>
                <a:ea typeface="华文中宋" panose="02010600040101010101" pitchFamily="2" charset="-122"/>
                <a:sym typeface="+mn-ea"/>
              </a:rPr>
              <a:t>30</a:t>
            </a:r>
            <a:r>
              <a:rPr lang="zh-CN" altLang="en-US" sz="1600" dirty="0">
                <a:latin typeface="华文中宋" panose="02010600040101010101" pitchFamily="2" charset="-122"/>
                <a:ea typeface="华文中宋" panose="02010600040101010101" pitchFamily="2" charset="-122"/>
                <a:sym typeface="+mn-ea"/>
              </a:rPr>
              <a:t>强</a:t>
            </a:r>
            <a:endParaRPr lang="en-US" altLang="zh-CN" sz="1600" dirty="0">
              <a:latin typeface="华文中宋" panose="02010600040101010101" pitchFamily="2" charset="-122"/>
              <a:ea typeface="华文中宋" panose="02010600040101010101" pitchFamily="2" charset="-122"/>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2016 </a:t>
            </a:r>
            <a:r>
              <a:rPr lang="zh-CN" altLang="en-US" sz="1600" dirty="0">
                <a:latin typeface="华文中宋" panose="02010600040101010101" pitchFamily="2" charset="-122"/>
                <a:ea typeface="华文中宋" panose="02010600040101010101" pitchFamily="2" charset="-122"/>
                <a:sym typeface="+mn-ea"/>
              </a:rPr>
              <a:t>第五届中国创新创业大赛（江苏赛区）</a:t>
            </a:r>
            <a:endParaRPr lang="en-US" altLang="zh-CN" sz="1600" dirty="0">
              <a:latin typeface="华文中宋" panose="02010600040101010101" pitchFamily="2" charset="-122"/>
              <a:ea typeface="华文中宋" panose="02010600040101010101" pitchFamily="2" charset="-122"/>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         </a:t>
            </a:r>
            <a:r>
              <a:rPr lang="zh-CN" altLang="en-US" sz="1600" dirty="0">
                <a:latin typeface="华文中宋" panose="02010600040101010101" pitchFamily="2" charset="-122"/>
                <a:ea typeface="华文中宋" panose="02010600040101010101" pitchFamily="2" charset="-122"/>
                <a:sym typeface="+mn-ea"/>
              </a:rPr>
              <a:t>移动互联网行业总决赛  亚军</a:t>
            </a:r>
            <a:endParaRPr lang="en-US" altLang="zh-CN" sz="1600" dirty="0">
              <a:latin typeface="华文中宋" panose="02010600040101010101" pitchFamily="2" charset="-122"/>
              <a:ea typeface="华文中宋" panose="02010600040101010101" pitchFamily="2" charset="-122"/>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2016 </a:t>
            </a:r>
            <a:r>
              <a:rPr lang="zh-CN" altLang="en-US" sz="1600" dirty="0">
                <a:latin typeface="华文中宋" panose="02010600040101010101" pitchFamily="2" charset="-122"/>
                <a:ea typeface="华文中宋" panose="02010600040101010101" pitchFamily="2" charset="-122"/>
                <a:sym typeface="+mn-ea"/>
              </a:rPr>
              <a:t>第四届江苏科技创业大赛“团队组”三等奖</a:t>
            </a:r>
            <a:endParaRPr lang="en-US" altLang="zh-CN" sz="1600" dirty="0">
              <a:latin typeface="华文中宋" panose="02010600040101010101" pitchFamily="2" charset="-122"/>
              <a:ea typeface="华文中宋" panose="02010600040101010101" pitchFamily="2" charset="-122"/>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2016 </a:t>
            </a:r>
            <a:r>
              <a:rPr lang="zh-CN" altLang="en-US" sz="1600" dirty="0">
                <a:latin typeface="华文中宋" panose="02010600040101010101" pitchFamily="2" charset="-122"/>
                <a:ea typeface="华文中宋" panose="02010600040101010101" pitchFamily="2" charset="-122"/>
                <a:sym typeface="+mn-ea"/>
              </a:rPr>
              <a:t>第二届“</a:t>
            </a:r>
            <a:r>
              <a:rPr lang="en-US" altLang="zh-CN" sz="1600" dirty="0" err="1">
                <a:latin typeface="华文中宋" panose="02010600040101010101" pitchFamily="2" charset="-122"/>
                <a:ea typeface="华文中宋" panose="02010600040101010101" pitchFamily="2" charset="-122"/>
                <a:sym typeface="+mn-ea"/>
              </a:rPr>
              <a:t>i</a:t>
            </a:r>
            <a:r>
              <a:rPr lang="zh-CN" altLang="en-US" sz="1600" dirty="0">
                <a:latin typeface="华文中宋" panose="02010600040101010101" pitchFamily="2" charset="-122"/>
                <a:ea typeface="华文中宋" panose="02010600040101010101" pitchFamily="2" charset="-122"/>
                <a:sym typeface="+mn-ea"/>
              </a:rPr>
              <a:t>创杯”互联网创新创业大赛总决赛</a:t>
            </a:r>
            <a:r>
              <a:rPr lang="en-US" altLang="zh-CN" sz="1600" dirty="0">
                <a:latin typeface="华文中宋" panose="02010600040101010101" pitchFamily="2" charset="-122"/>
                <a:ea typeface="华文中宋" panose="02010600040101010101" pitchFamily="2" charset="-122"/>
                <a:sym typeface="+mn-ea"/>
              </a:rPr>
              <a:t>20</a:t>
            </a:r>
            <a:r>
              <a:rPr lang="zh-CN" altLang="en-US" sz="1600" dirty="0">
                <a:latin typeface="华文中宋" panose="02010600040101010101" pitchFamily="2" charset="-122"/>
                <a:ea typeface="华文中宋" panose="02010600040101010101" pitchFamily="2" charset="-122"/>
                <a:sym typeface="+mn-ea"/>
              </a:rPr>
              <a:t>强</a:t>
            </a:r>
            <a:endParaRPr lang="en-US" altLang="zh-CN" sz="1600" dirty="0">
              <a:latin typeface="华文中宋" panose="02010600040101010101" pitchFamily="2" charset="-122"/>
              <a:ea typeface="华文中宋" panose="02010600040101010101" pitchFamily="2" charset="-122"/>
            </a:endParaRPr>
          </a:p>
          <a:p>
            <a:pPr marL="342900" indent="-342900">
              <a:lnSpc>
                <a:spcPct val="150000"/>
              </a:lnSpc>
            </a:pPr>
            <a:r>
              <a:rPr lang="zh-CN" altLang="en-US" sz="1600" dirty="0">
                <a:latin typeface="华文中宋" panose="02010600040101010101" pitchFamily="2" charset="-122"/>
                <a:ea typeface="华文中宋" panose="02010600040101010101" pitchFamily="2" charset="-122"/>
                <a:sym typeface="+mn-ea"/>
              </a:rPr>
              <a:t>         </a:t>
            </a:r>
            <a:endParaRPr lang="zh-CN" altLang="en-US" sz="1600" dirty="0">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743C6B42-A026-462B-94F6-35E4FE1F1470}"/>
              </a:ext>
            </a:extLst>
          </p:cNvPr>
          <p:cNvSpPr txBox="1"/>
          <p:nvPr/>
        </p:nvSpPr>
        <p:spPr>
          <a:xfrm>
            <a:off x="717508" y="1982632"/>
            <a:ext cx="5067342" cy="4401205"/>
          </a:xfrm>
          <a:prstGeom prst="rect">
            <a:avLst/>
          </a:prstGeom>
          <a:noFill/>
        </p:spPr>
        <p:txBody>
          <a:bodyPr wrap="square" rtlCol="0">
            <a:spAutoFit/>
          </a:bodyPr>
          <a:lstStyle/>
          <a:p>
            <a:pPr>
              <a:lnSpc>
                <a:spcPct val="150000"/>
              </a:lnSpc>
            </a:pPr>
            <a:r>
              <a:rPr lang="zh-CN" altLang="en-US" sz="1600" dirty="0">
                <a:solidFill>
                  <a:srgbClr val="298CC5"/>
                </a:solidFill>
                <a:latin typeface="华文中宋" panose="02010600040101010101" pitchFamily="2" charset="-122"/>
                <a:ea typeface="华文中宋" panose="02010600040101010101" pitchFamily="2" charset="-122"/>
                <a:sym typeface="+mn-ea"/>
              </a:rPr>
              <a:t>超</a:t>
            </a:r>
            <a:r>
              <a:rPr lang="en-US" altLang="zh-CN" sz="1600" dirty="0">
                <a:solidFill>
                  <a:srgbClr val="298CC5"/>
                </a:solidFill>
                <a:latin typeface="华文中宋" panose="02010600040101010101" pitchFamily="2" charset="-122"/>
                <a:ea typeface="华文中宋" panose="02010600040101010101" pitchFamily="2" charset="-122"/>
                <a:sym typeface="+mn-ea"/>
              </a:rPr>
              <a:t>20</a:t>
            </a:r>
            <a:r>
              <a:rPr lang="zh-CN" altLang="en-US" sz="1600" dirty="0">
                <a:solidFill>
                  <a:srgbClr val="298CC5"/>
                </a:solidFill>
                <a:latin typeface="华文中宋" panose="02010600040101010101" pitchFamily="2" charset="-122"/>
                <a:ea typeface="华文中宋" panose="02010600040101010101" pitchFamily="2" charset="-122"/>
                <a:sym typeface="+mn-ea"/>
              </a:rPr>
              <a:t>项</a:t>
            </a:r>
            <a:r>
              <a:rPr lang="zh-CN" altLang="en-US" sz="1600" dirty="0">
                <a:latin typeface="华文中宋" panose="02010600040101010101" pitchFamily="2" charset="-122"/>
                <a:ea typeface="华文中宋" panose="02010600040101010101" pitchFamily="2" charset="-122"/>
                <a:sym typeface="+mn-ea"/>
              </a:rPr>
              <a:t>自主研发知识产权（软著及专利）、</a:t>
            </a:r>
            <a:r>
              <a:rPr lang="en-US" altLang="zh-CN" sz="1600" dirty="0">
                <a:latin typeface="华文中宋" panose="02010600040101010101" pitchFamily="2" charset="-122"/>
                <a:ea typeface="华文中宋" panose="02010600040101010101" pitchFamily="2" charset="-122"/>
                <a:sym typeface="+mn-ea"/>
              </a:rPr>
              <a:t>5 </a:t>
            </a:r>
            <a:r>
              <a:rPr lang="zh-CN" altLang="en-US" sz="1600" dirty="0">
                <a:latin typeface="华文中宋" panose="02010600040101010101" pitchFamily="2" charset="-122"/>
                <a:ea typeface="华文中宋" panose="02010600040101010101" pitchFamily="2" charset="-122"/>
                <a:sym typeface="+mn-ea"/>
              </a:rPr>
              <a:t>项商标</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en-US" altLang="zh-CN" sz="1600" dirty="0">
                <a:solidFill>
                  <a:srgbClr val="298CC5"/>
                </a:solidFill>
                <a:latin typeface="华文中宋" panose="02010600040101010101" pitchFamily="2" charset="-122"/>
                <a:ea typeface="华文中宋" panose="02010600040101010101" pitchFamily="2" charset="-122"/>
                <a:sym typeface="+mn-ea"/>
              </a:rPr>
              <a:t>200+ </a:t>
            </a:r>
            <a:r>
              <a:rPr lang="zh-CN" altLang="en-US" sz="1600" dirty="0">
                <a:latin typeface="华文中宋" panose="02010600040101010101" pitchFamily="2" charset="-122"/>
                <a:ea typeface="华文中宋" panose="02010600040101010101" pitchFamily="2" charset="-122"/>
                <a:sym typeface="+mn-ea"/>
              </a:rPr>
              <a:t>省市级体育单位智慧体育平台项目落地</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zh-CN" altLang="en-US" sz="1600" dirty="0">
                <a:solidFill>
                  <a:srgbClr val="298CC5"/>
                </a:solidFill>
                <a:latin typeface="华文中宋" panose="02010600040101010101" pitchFamily="2" charset="-122"/>
                <a:ea typeface="华文中宋" panose="02010600040101010101" pitchFamily="2" charset="-122"/>
                <a:sym typeface="+mn-ea"/>
              </a:rPr>
              <a:t>国家体育总局体育科学研究所</a:t>
            </a:r>
            <a:r>
              <a:rPr lang="zh-CN" altLang="en-US" sz="1600" dirty="0">
                <a:latin typeface="华文中宋" panose="02010600040101010101" pitchFamily="2" charset="-122"/>
                <a:ea typeface="华文中宋" panose="02010600040101010101" pitchFamily="2" charset="-122"/>
                <a:sym typeface="+mn-ea"/>
              </a:rPr>
              <a:t>数字化支撑合作单位</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zh-CN" altLang="en-US" sz="1600" dirty="0">
                <a:latin typeface="华文中宋" panose="02010600040101010101" pitchFamily="2" charset="-122"/>
                <a:ea typeface="华文中宋" panose="02010600040101010101" pitchFamily="2" charset="-122"/>
                <a:sym typeface="+mn-ea"/>
              </a:rPr>
              <a:t>江苏省科技企业孵育计划项目支持企业</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zh-CN" altLang="en-US" sz="1600" dirty="0">
                <a:solidFill>
                  <a:srgbClr val="298CC5"/>
                </a:solidFill>
                <a:latin typeface="华文中宋" panose="02010600040101010101" pitchFamily="2" charset="-122"/>
                <a:ea typeface="华文中宋" panose="02010600040101010101" pitchFamily="2" charset="-122"/>
                <a:sym typeface="+mn-ea"/>
              </a:rPr>
              <a:t>国家级高新技术企业</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zh-CN" altLang="en-US" sz="1600" dirty="0">
                <a:solidFill>
                  <a:srgbClr val="298CC5"/>
                </a:solidFill>
                <a:latin typeface="华文中宋" panose="02010600040101010101" pitchFamily="2" charset="-122"/>
                <a:ea typeface="华文中宋" panose="02010600040101010101" pitchFamily="2" charset="-122"/>
                <a:sym typeface="+mn-ea"/>
              </a:rPr>
              <a:t>江苏省软件企业</a:t>
            </a:r>
            <a:endParaRPr lang="en-US" altLang="zh-CN" sz="1600" dirty="0">
              <a:solidFill>
                <a:srgbClr val="298CC5"/>
              </a:solidFill>
              <a:latin typeface="华文中宋" panose="02010600040101010101" pitchFamily="2" charset="-122"/>
              <a:ea typeface="华文中宋" panose="02010600040101010101" pitchFamily="2" charset="-122"/>
              <a:sym typeface="+mn-ea"/>
            </a:endParaRPr>
          </a:p>
          <a:p>
            <a:pPr>
              <a:lnSpc>
                <a:spcPct val="150000"/>
              </a:lnSpc>
            </a:pPr>
            <a:r>
              <a:rPr lang="zh-CN" altLang="en-US" sz="1600" dirty="0">
                <a:latin typeface="华文中宋" panose="02010600040101010101" pitchFamily="2" charset="-122"/>
                <a:ea typeface="华文中宋" panose="02010600040101010101" pitchFamily="2" charset="-122"/>
                <a:sym typeface="+mn-ea"/>
              </a:rPr>
              <a:t>江苏省科技型中小企业</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zh-CN" altLang="en-US" sz="1600" dirty="0">
                <a:latin typeface="华文中宋" panose="02010600040101010101" pitchFamily="2" charset="-122"/>
                <a:ea typeface="华文中宋" panose="02010600040101010101" pitchFamily="2" charset="-122"/>
              </a:rPr>
              <a:t>无锡市科技企业评定（雏鹰企业）</a:t>
            </a:r>
            <a:endParaRPr lang="en-US" altLang="zh-CN" sz="1600" dirty="0">
              <a:latin typeface="华文中宋" panose="02010600040101010101" pitchFamily="2" charset="-122"/>
              <a:ea typeface="华文中宋" panose="02010600040101010101" pitchFamily="2" charset="-122"/>
            </a:endParaRPr>
          </a:p>
          <a:p>
            <a:pPr>
              <a:lnSpc>
                <a:spcPct val="150000"/>
              </a:lnSpc>
            </a:pPr>
            <a:r>
              <a:rPr lang="zh-CN" altLang="en-US" sz="1600" dirty="0">
                <a:latin typeface="华文中宋" panose="02010600040101010101" pitchFamily="2" charset="-122"/>
                <a:ea typeface="华文中宋" panose="02010600040101010101" pitchFamily="2" charset="-122"/>
                <a:sym typeface="+mn-ea"/>
              </a:rPr>
              <a:t>华为云战略合作企业</a:t>
            </a:r>
          </a:p>
          <a:p>
            <a:pPr>
              <a:lnSpc>
                <a:spcPct val="150000"/>
              </a:lnSpc>
            </a:pPr>
            <a:r>
              <a:rPr lang="zh-CN" altLang="en-US" sz="1600" dirty="0">
                <a:latin typeface="华文中宋" panose="02010600040101010101" pitchFamily="2" charset="-122"/>
                <a:ea typeface="华文中宋" panose="02010600040101010101" pitchFamily="2" charset="-122"/>
              </a:rPr>
              <a:t>曙光云战略合作企业</a:t>
            </a:r>
            <a:endParaRPr lang="en-US" altLang="zh-CN" sz="1600" dirty="0">
              <a:latin typeface="华文中宋" panose="02010600040101010101" pitchFamily="2" charset="-122"/>
              <a:ea typeface="华文中宋" panose="02010600040101010101" pitchFamily="2" charset="-122"/>
            </a:endParaRPr>
          </a:p>
          <a:p>
            <a:pPr>
              <a:lnSpc>
                <a:spcPct val="150000"/>
              </a:lnSpc>
            </a:pPr>
            <a:endParaRPr lang="en-US" altLang="zh-CN" sz="1600" dirty="0">
              <a:latin typeface="华文中宋" panose="02010600040101010101" pitchFamily="2" charset="-122"/>
              <a:ea typeface="华文中宋" panose="02010600040101010101" pitchFamily="2" charset="-122"/>
            </a:endParaRPr>
          </a:p>
          <a:p>
            <a:endParaRPr lang="zh-CN" altLang="en-US" sz="1600" dirty="0">
              <a:latin typeface="华文中宋" panose="02010600040101010101" pitchFamily="2" charset="-122"/>
              <a:ea typeface="华文中宋" panose="02010600040101010101" pitchFamily="2" charset="-122"/>
            </a:endParaRPr>
          </a:p>
        </p:txBody>
      </p:sp>
      <p:sp>
        <p:nvSpPr>
          <p:cNvPr id="9" name="文本框 8">
            <a:extLst>
              <a:ext uri="{FF2B5EF4-FFF2-40B4-BE49-F238E27FC236}">
                <a16:creationId xmlns:a16="http://schemas.microsoft.com/office/drawing/2014/main" id="{1FA6E18F-88C1-4E6E-B9A8-85537B4C0DBC}"/>
              </a:ext>
            </a:extLst>
          </p:cNvPr>
          <p:cNvSpPr txBox="1"/>
          <p:nvPr/>
        </p:nvSpPr>
        <p:spPr>
          <a:xfrm>
            <a:off x="742911" y="1340536"/>
            <a:ext cx="1415772" cy="461665"/>
          </a:xfrm>
          <a:prstGeom prst="rect">
            <a:avLst/>
          </a:prstGeom>
          <a:noFill/>
        </p:spPr>
        <p:txBody>
          <a:bodyPr wrap="none" rtlCol="0">
            <a:spAutoFit/>
            <a:scene3d>
              <a:camera prst="orthographicFront"/>
              <a:lightRig rig="threePt" dir="t"/>
            </a:scene3d>
            <a:sp3d contourW="12700"/>
          </a:bodyPr>
          <a:lstStyle/>
          <a:p>
            <a:pPr algn="ctr"/>
            <a:r>
              <a:rPr lang="zh-CN" altLang="en-US" sz="2400" b="1" dirty="0">
                <a:solidFill>
                  <a:schemeClr val="tx2"/>
                </a:solidFill>
                <a:latin typeface="Century Gothic" panose="020B0502020202020204" pitchFamily="34" charset="0"/>
                <a:ea typeface="方正黑体简体" panose="03000509000000000000" pitchFamily="2" charset="-122"/>
              </a:rPr>
              <a:t>公司资质</a:t>
            </a:r>
          </a:p>
        </p:txBody>
      </p:sp>
      <p:sp>
        <p:nvSpPr>
          <p:cNvPr id="2" name="文本框 1">
            <a:extLst>
              <a:ext uri="{FF2B5EF4-FFF2-40B4-BE49-F238E27FC236}">
                <a16:creationId xmlns:a16="http://schemas.microsoft.com/office/drawing/2014/main" id="{F93F33E0-7037-5850-4CDC-7FCE1EF5AE60}"/>
              </a:ext>
            </a:extLst>
          </p:cNvPr>
          <p:cNvSpPr txBox="1"/>
          <p:nvPr/>
        </p:nvSpPr>
        <p:spPr>
          <a:xfrm>
            <a:off x="11674104" y="6374533"/>
            <a:ext cx="486146" cy="336695"/>
          </a:xfrm>
          <a:prstGeom prst="rect">
            <a:avLst/>
          </a:prstGeom>
          <a:noFill/>
        </p:spPr>
        <p:txBody>
          <a:bodyPr wrap="square">
            <a:spAutoFit/>
          </a:bodyPr>
          <a:lstStyle/>
          <a:p>
            <a:pPr algn="ctr">
              <a:lnSpc>
                <a:spcPct val="150000"/>
              </a:lnSpc>
            </a:pPr>
            <a:r>
              <a:rPr lang="en-US" altLang="zh-CN" sz="1200" b="1" dirty="0">
                <a:latin typeface="+mn-ea"/>
              </a:rPr>
              <a:t>25</a:t>
            </a:r>
          </a:p>
        </p:txBody>
      </p:sp>
    </p:spTree>
    <p:custDataLst>
      <p:tags r:id="rId1"/>
    </p:custDataLst>
    <p:extLst>
      <p:ext uri="{BB962C8B-B14F-4D97-AF65-F5344CB8AC3E}">
        <p14:creationId xmlns:p14="http://schemas.microsoft.com/office/powerpoint/2010/main" val="3074004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0" y="0"/>
            <a:ext cx="4961528" cy="411480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 name="等腰三角形 5"/>
          <p:cNvSpPr/>
          <p:nvPr/>
        </p:nvSpPr>
        <p:spPr>
          <a:xfrm rot="10800000" flipV="1">
            <a:off x="10055786" y="5086350"/>
            <a:ext cx="2136213" cy="1771650"/>
          </a:xfrm>
          <a:prstGeom prst="triangle">
            <a:avLst>
              <a:gd name="adj" fmla="val 0"/>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8" name="直接连接符 7"/>
          <p:cNvCxnSpPr/>
          <p:nvPr/>
        </p:nvCxnSpPr>
        <p:spPr>
          <a:xfrm flipH="1">
            <a:off x="1622774" y="3045418"/>
            <a:ext cx="1146506" cy="9508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 y="4456560"/>
            <a:ext cx="2895599" cy="24014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961528" y="0"/>
            <a:ext cx="2429874" cy="20151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587828" y="2274887"/>
            <a:ext cx="69813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prstClr val="black"/>
                </a:solidFill>
                <a:effectLst/>
                <a:uLnTx/>
                <a:uFillTx/>
                <a:latin typeface="优设标题黑" panose="00000500000000000000" pitchFamily="2" charset="-122"/>
                <a:ea typeface="优设标题黑" panose="00000500000000000000" pitchFamily="2" charset="-122"/>
              </a:rPr>
              <a:t>感谢您的观看指导</a:t>
            </a:r>
          </a:p>
        </p:txBody>
      </p:sp>
      <p:sp>
        <p:nvSpPr>
          <p:cNvPr id="18" name="文本框 17"/>
          <p:cNvSpPr txBox="1"/>
          <p:nvPr/>
        </p:nvSpPr>
        <p:spPr>
          <a:xfrm>
            <a:off x="3625104" y="3276764"/>
            <a:ext cx="5102723" cy="36933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50000"/>
                    <a:lumOff val="50000"/>
                  </a:prstClr>
                </a:solidFill>
                <a:effectLst/>
                <a:uLnTx/>
                <a:uFillTx/>
                <a:latin typeface="Agency FB" panose="020B0503020202020204" pitchFamily="34" charset="0"/>
                <a:ea typeface="微软雅黑"/>
                <a:cs typeface="+mn-cs"/>
              </a:rPr>
              <a:t>Thank you for watching </a:t>
            </a:r>
          </a:p>
        </p:txBody>
      </p:sp>
      <p:cxnSp>
        <p:nvCxnSpPr>
          <p:cNvPr id="24" name="直接连接符 23"/>
          <p:cNvCxnSpPr/>
          <p:nvPr/>
        </p:nvCxnSpPr>
        <p:spPr>
          <a:xfrm flipH="1">
            <a:off x="11569700" y="4310556"/>
            <a:ext cx="622300" cy="516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BE52F2-5435-4582-B0E2-F5755779671A}"/>
              </a:ext>
            </a:extLst>
          </p:cNvPr>
          <p:cNvSpPr txBox="1"/>
          <p:nvPr/>
        </p:nvSpPr>
        <p:spPr>
          <a:xfrm>
            <a:off x="5260765" y="3811111"/>
            <a:ext cx="5735265" cy="1569660"/>
          </a:xfrm>
          <a:prstGeom prst="rect">
            <a:avLst/>
          </a:prstGeom>
          <a:noFill/>
        </p:spPr>
        <p:txBody>
          <a:bodyPr wrap="square">
            <a:spAutoFit/>
          </a:bodyPr>
          <a:lstStyle/>
          <a:p>
            <a:r>
              <a:rPr lang="zh-CN" altLang="en-US" sz="3200" dirty="0">
                <a:solidFill>
                  <a:srgbClr val="298CC5"/>
                </a:solidFill>
                <a:latin typeface="优设标题黑" panose="00000500000000000000" pitchFamily="2" charset="-122"/>
                <a:ea typeface="优设标题黑" panose="00000500000000000000" pitchFamily="2" charset="-122"/>
              </a:rPr>
              <a:t>无锡跑吧智能科技有限公司  </a:t>
            </a:r>
            <a:endParaRPr lang="en-US" altLang="zh-CN" sz="3200" dirty="0">
              <a:solidFill>
                <a:srgbClr val="298CC5"/>
              </a:solidFill>
              <a:latin typeface="优设标题黑" panose="00000500000000000000" pitchFamily="2" charset="-122"/>
              <a:ea typeface="优设标题黑" panose="00000500000000000000" pitchFamily="2" charset="-122"/>
            </a:endParaRPr>
          </a:p>
          <a:p>
            <a:r>
              <a:rPr lang="zh-CN" altLang="en-US" sz="3200" dirty="0">
                <a:solidFill>
                  <a:srgbClr val="298CC5"/>
                </a:solidFill>
                <a:latin typeface="优设标题黑" panose="00000500000000000000" pitchFamily="2" charset="-122"/>
                <a:ea typeface="优设标题黑" panose="00000500000000000000" pitchFamily="2" charset="-122"/>
              </a:rPr>
              <a:t>  </a:t>
            </a:r>
            <a:r>
              <a:rPr lang="zh-CN" altLang="en-US" sz="2800" dirty="0">
                <a:solidFill>
                  <a:srgbClr val="298CC5"/>
                </a:solidFill>
                <a:latin typeface="优设标题黑" panose="00000500000000000000" pitchFamily="2" charset="-122"/>
                <a:ea typeface="优设标题黑" panose="00000500000000000000" pitchFamily="2" charset="-122"/>
              </a:rPr>
              <a:t>创始人</a:t>
            </a:r>
            <a:r>
              <a:rPr lang="en-US" altLang="zh-CN" sz="2800" dirty="0">
                <a:solidFill>
                  <a:srgbClr val="298CC5"/>
                </a:solidFill>
                <a:latin typeface="优设标题黑" panose="00000500000000000000" pitchFamily="2" charset="-122"/>
                <a:ea typeface="优设标题黑" panose="00000500000000000000" pitchFamily="2" charset="-122"/>
              </a:rPr>
              <a:t>/CEO </a:t>
            </a:r>
            <a:r>
              <a:rPr lang="zh-CN" altLang="en-US" sz="2800" dirty="0">
                <a:solidFill>
                  <a:srgbClr val="298CC5"/>
                </a:solidFill>
                <a:latin typeface="优设标题黑" panose="00000500000000000000" pitchFamily="2" charset="-122"/>
                <a:ea typeface="优设标题黑" panose="00000500000000000000" pitchFamily="2" charset="-122"/>
              </a:rPr>
              <a:t>栾凯</a:t>
            </a:r>
            <a:endParaRPr lang="en-US" altLang="zh-CN" sz="3200" dirty="0">
              <a:solidFill>
                <a:srgbClr val="298CC5"/>
              </a:solidFill>
              <a:latin typeface="优设标题黑" panose="00000500000000000000" pitchFamily="2" charset="-122"/>
              <a:ea typeface="优设标题黑" panose="00000500000000000000" pitchFamily="2" charset="-122"/>
            </a:endParaRPr>
          </a:p>
          <a:p>
            <a:endParaRPr lang="en-US" altLang="zh-CN" sz="3200" dirty="0">
              <a:solidFill>
                <a:srgbClr val="298CC5"/>
              </a:solidFill>
              <a:latin typeface="优设标题黑" panose="00000500000000000000" pitchFamily="2" charset="-122"/>
              <a:ea typeface="优设标题黑" panose="00000500000000000000" pitchFamily="2" charset="-122"/>
            </a:endParaRPr>
          </a:p>
        </p:txBody>
      </p:sp>
    </p:spTree>
    <p:extLst>
      <p:ext uri="{BB962C8B-B14F-4D97-AF65-F5344CB8AC3E}">
        <p14:creationId xmlns:p14="http://schemas.microsoft.com/office/powerpoint/2010/main" val="1619412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409575" y="409575"/>
            <a:ext cx="6858000" cy="603885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33110" y="481461"/>
            <a:ext cx="4829175" cy="2947538"/>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2400" dirty="0">
                <a:solidFill>
                  <a:schemeClr val="bg1"/>
                </a:solidFill>
                <a:latin typeface="优设标题黑" panose="00000500000000000000" pitchFamily="2" charset="-122"/>
                <a:ea typeface="优设标题黑" panose="00000500000000000000" pitchFamily="2" charset="-122"/>
              </a:rPr>
              <a:t>数字化竞技体育训练系统与服务</a:t>
            </a:r>
          </a:p>
          <a:p>
            <a:pPr marL="342900" indent="-342900">
              <a:lnSpc>
                <a:spcPct val="200000"/>
              </a:lnSpc>
              <a:buFont typeface="Arial" panose="020B0604020202020204" pitchFamily="34" charset="0"/>
              <a:buChar char="•"/>
            </a:pPr>
            <a:r>
              <a:rPr lang="zh-CN" altLang="en-US" sz="2400" dirty="0">
                <a:solidFill>
                  <a:schemeClr val="bg1"/>
                </a:solidFill>
                <a:latin typeface="优设标题黑" panose="00000500000000000000" pitchFamily="2" charset="-122"/>
                <a:ea typeface="优设标题黑" panose="00000500000000000000" pitchFamily="2" charset="-122"/>
              </a:rPr>
              <a:t>数字化反兴奋剂系统与服务</a:t>
            </a:r>
          </a:p>
          <a:p>
            <a:pPr marL="342900" indent="-342900">
              <a:lnSpc>
                <a:spcPct val="200000"/>
              </a:lnSpc>
              <a:buFont typeface="Arial" panose="020B0604020202020204" pitchFamily="34" charset="0"/>
              <a:buChar char="•"/>
            </a:pPr>
            <a:r>
              <a:rPr lang="zh-CN" altLang="en-US" sz="2400" dirty="0">
                <a:solidFill>
                  <a:schemeClr val="bg1"/>
                </a:solidFill>
                <a:latin typeface="优设标题黑" panose="00000500000000000000" pitchFamily="2" charset="-122"/>
                <a:ea typeface="优设标题黑" panose="00000500000000000000" pitchFamily="2" charset="-122"/>
              </a:rPr>
              <a:t>竞技运动表现分析系统与服务</a:t>
            </a:r>
          </a:p>
          <a:p>
            <a:pPr marL="342900" indent="-342900">
              <a:lnSpc>
                <a:spcPct val="200000"/>
              </a:lnSpc>
              <a:buFont typeface="Arial" panose="020B0604020202020204" pitchFamily="34" charset="0"/>
              <a:buChar char="•"/>
            </a:pPr>
            <a:r>
              <a:rPr lang="zh-CN" altLang="en-US" sz="2400" dirty="0">
                <a:solidFill>
                  <a:schemeClr val="bg1"/>
                </a:solidFill>
                <a:latin typeface="优设标题黑" panose="00000500000000000000" pitchFamily="2" charset="-122"/>
                <a:ea typeface="优设标题黑" panose="00000500000000000000" pitchFamily="2" charset="-122"/>
              </a:rPr>
              <a:t>军事体能训练系统与服务</a:t>
            </a:r>
            <a:endParaRPr lang="zh-CN" altLang="en-US" sz="2400" dirty="0">
              <a:solidFill>
                <a:srgbClr val="157E9F"/>
              </a:solidFill>
              <a:latin typeface="优设标题黑" panose="00000500000000000000" pitchFamily="2" charset="-122"/>
              <a:ea typeface="优设标题黑" panose="00000500000000000000" pitchFamily="2" charset="-122"/>
            </a:endParaRPr>
          </a:p>
        </p:txBody>
      </p:sp>
      <p:sp>
        <p:nvSpPr>
          <p:cNvPr id="6" name="文本框 5"/>
          <p:cNvSpPr txBox="1"/>
          <p:nvPr/>
        </p:nvSpPr>
        <p:spPr>
          <a:xfrm>
            <a:off x="4939903" y="177306"/>
            <a:ext cx="4421980" cy="769441"/>
          </a:xfrm>
          <a:prstGeom prst="rect">
            <a:avLst/>
          </a:prstGeom>
          <a:noFill/>
        </p:spPr>
        <p:txBody>
          <a:bodyPr wrap="square" rtlCol="0">
            <a:spAutoFit/>
          </a:bodyPr>
          <a:lstStyle/>
          <a:p>
            <a:r>
              <a:rPr lang="zh-CN" altLang="en-US" sz="4400" dirty="0">
                <a:solidFill>
                  <a:schemeClr val="bg1"/>
                </a:solidFill>
                <a:latin typeface="优设标题黑" panose="00000500000000000000" pitchFamily="2" charset="-122"/>
                <a:ea typeface="优设标题黑" panose="00000500000000000000" pitchFamily="2" charset="-122"/>
              </a:rPr>
              <a:t>竞技</a:t>
            </a:r>
            <a:r>
              <a:rPr lang="zh-CN" altLang="en-US" sz="4400" dirty="0">
                <a:solidFill>
                  <a:srgbClr val="157E9F"/>
                </a:solidFill>
                <a:latin typeface="优设标题黑" panose="00000500000000000000" pitchFamily="2" charset="-122"/>
                <a:ea typeface="优设标题黑" panose="00000500000000000000" pitchFamily="2" charset="-122"/>
              </a:rPr>
              <a:t>体育</a:t>
            </a:r>
          </a:p>
        </p:txBody>
      </p:sp>
      <p:sp>
        <p:nvSpPr>
          <p:cNvPr id="8" name="文本框 7">
            <a:extLst>
              <a:ext uri="{FF2B5EF4-FFF2-40B4-BE49-F238E27FC236}">
                <a16:creationId xmlns:a16="http://schemas.microsoft.com/office/drawing/2014/main" id="{B255A69F-F63F-495A-AEE6-7DAC107620B7}"/>
              </a:ext>
            </a:extLst>
          </p:cNvPr>
          <p:cNvSpPr txBox="1"/>
          <p:nvPr/>
        </p:nvSpPr>
        <p:spPr>
          <a:xfrm>
            <a:off x="4939903" y="3210538"/>
            <a:ext cx="4421980" cy="769441"/>
          </a:xfrm>
          <a:prstGeom prst="rect">
            <a:avLst/>
          </a:prstGeom>
          <a:noFill/>
        </p:spPr>
        <p:txBody>
          <a:bodyPr wrap="square" rtlCol="0">
            <a:spAutoFit/>
          </a:bodyPr>
          <a:lstStyle/>
          <a:p>
            <a:r>
              <a:rPr lang="zh-CN" altLang="en-US" sz="4400" dirty="0">
                <a:solidFill>
                  <a:schemeClr val="bg1"/>
                </a:solidFill>
                <a:latin typeface="优设标题黑" panose="00000500000000000000" pitchFamily="2" charset="-122"/>
                <a:ea typeface="优设标题黑" panose="00000500000000000000" pitchFamily="2" charset="-122"/>
              </a:rPr>
              <a:t>群众</a:t>
            </a:r>
            <a:r>
              <a:rPr lang="zh-CN" altLang="en-US" sz="4400" dirty="0">
                <a:solidFill>
                  <a:srgbClr val="157E9F"/>
                </a:solidFill>
                <a:latin typeface="优设标题黑" panose="00000500000000000000" pitchFamily="2" charset="-122"/>
                <a:ea typeface="优设标题黑" panose="00000500000000000000" pitchFamily="2" charset="-122"/>
              </a:rPr>
              <a:t>体育</a:t>
            </a:r>
          </a:p>
        </p:txBody>
      </p:sp>
      <p:sp>
        <p:nvSpPr>
          <p:cNvPr id="9" name="文本框 8">
            <a:extLst>
              <a:ext uri="{FF2B5EF4-FFF2-40B4-BE49-F238E27FC236}">
                <a16:creationId xmlns:a16="http://schemas.microsoft.com/office/drawing/2014/main" id="{89BBAB51-8553-4541-AAB0-E3DB7B8FED7A}"/>
              </a:ext>
            </a:extLst>
          </p:cNvPr>
          <p:cNvSpPr txBox="1"/>
          <p:nvPr/>
        </p:nvSpPr>
        <p:spPr>
          <a:xfrm>
            <a:off x="7221537" y="3525988"/>
            <a:ext cx="4829175" cy="2947538"/>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2400" dirty="0">
                <a:solidFill>
                  <a:srgbClr val="157E9F"/>
                </a:solidFill>
                <a:latin typeface="优设标题黑" panose="00000500000000000000" pitchFamily="2" charset="-122"/>
                <a:ea typeface="优设标题黑" panose="00000500000000000000" pitchFamily="2" charset="-122"/>
              </a:rPr>
              <a:t>智慧化国民体质监测系统与服务</a:t>
            </a:r>
          </a:p>
          <a:p>
            <a:pPr marL="342900" indent="-342900">
              <a:lnSpc>
                <a:spcPct val="200000"/>
              </a:lnSpc>
              <a:buFont typeface="Arial" panose="020B0604020202020204" pitchFamily="34" charset="0"/>
              <a:buChar char="•"/>
            </a:pPr>
            <a:r>
              <a:rPr lang="zh-CN" altLang="en-US" sz="2400" dirty="0">
                <a:solidFill>
                  <a:srgbClr val="157E9F"/>
                </a:solidFill>
                <a:latin typeface="优设标题黑" panose="00000500000000000000" pitchFamily="2" charset="-122"/>
                <a:ea typeface="优设标题黑" panose="00000500000000000000" pitchFamily="2" charset="-122"/>
              </a:rPr>
              <a:t>全民健身大数据系统与服务</a:t>
            </a:r>
          </a:p>
          <a:p>
            <a:pPr marL="342900" indent="-342900">
              <a:lnSpc>
                <a:spcPct val="200000"/>
              </a:lnSpc>
              <a:buFont typeface="Arial" panose="020B0604020202020204" pitchFamily="34" charset="0"/>
              <a:buChar char="•"/>
            </a:pPr>
            <a:r>
              <a:rPr lang="zh-CN" altLang="en-US" sz="2400" dirty="0">
                <a:solidFill>
                  <a:srgbClr val="157E9F"/>
                </a:solidFill>
                <a:latin typeface="优设标题黑" panose="00000500000000000000" pitchFamily="2" charset="-122"/>
                <a:ea typeface="优设标题黑" panose="00000500000000000000" pitchFamily="2" charset="-122"/>
              </a:rPr>
              <a:t>体医融合健康管理系统与服务</a:t>
            </a:r>
          </a:p>
          <a:p>
            <a:pPr marL="342900" indent="-342900">
              <a:lnSpc>
                <a:spcPct val="200000"/>
              </a:lnSpc>
              <a:buFont typeface="Arial" panose="020B0604020202020204" pitchFamily="34" charset="0"/>
              <a:buChar char="•"/>
            </a:pPr>
            <a:r>
              <a:rPr lang="zh-CN" altLang="en-US" sz="2400" dirty="0">
                <a:solidFill>
                  <a:srgbClr val="157E9F"/>
                </a:solidFill>
                <a:latin typeface="优设标题黑" panose="00000500000000000000" pitchFamily="2" charset="-122"/>
                <a:ea typeface="优设标题黑" panose="00000500000000000000" pitchFamily="2" charset="-122"/>
              </a:rPr>
              <a:t>体教融合智慧服务系统与服务</a:t>
            </a:r>
          </a:p>
        </p:txBody>
      </p:sp>
    </p:spTree>
    <p:extLst>
      <p:ext uri="{BB962C8B-B14F-4D97-AF65-F5344CB8AC3E}">
        <p14:creationId xmlns:p14="http://schemas.microsoft.com/office/powerpoint/2010/main" val="45958135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nvSpPr>
        <p:spPr>
          <a:xfrm>
            <a:off x="-28575" y="-66040"/>
            <a:ext cx="12221210" cy="478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0670F8A2-84C3-4D04-8EB2-4CC9D5AA54E8}"/>
              </a:ext>
            </a:extLst>
          </p:cNvPr>
          <p:cNvPicPr>
            <a:picLocks noChangeAspect="1"/>
          </p:cNvPicPr>
          <p:nvPr/>
        </p:nvPicPr>
        <p:blipFill rotWithShape="1">
          <a:blip r:embed="rId5">
            <a:extLst>
              <a:ext uri="{28A0092B-C50C-407E-A947-70E740481C1C}">
                <a14:useLocalDpi xmlns:a14="http://schemas.microsoft.com/office/drawing/2010/main" val="0"/>
              </a:ext>
            </a:extLst>
          </a:blip>
          <a:srcRect b="35013"/>
          <a:stretch/>
        </p:blipFill>
        <p:spPr>
          <a:xfrm>
            <a:off x="-28575" y="-66040"/>
            <a:ext cx="12249150" cy="5306907"/>
          </a:xfrm>
          <a:prstGeom prst="rect">
            <a:avLst/>
          </a:prstGeom>
        </p:spPr>
      </p:pic>
      <p:sp>
        <p:nvSpPr>
          <p:cNvPr id="6" name="矩形 5"/>
          <p:cNvSpPr/>
          <p:nvPr/>
        </p:nvSpPr>
        <p:spPr>
          <a:xfrm>
            <a:off x="0" y="3657599"/>
            <a:ext cx="7067621" cy="1897317"/>
          </a:xfrm>
          <a:prstGeom prst="rect">
            <a:avLst/>
          </a:pr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2" name="文本框 5"/>
          <p:cNvSpPr txBox="1"/>
          <p:nvPr/>
        </p:nvSpPr>
        <p:spPr>
          <a:xfrm>
            <a:off x="257493" y="3902290"/>
            <a:ext cx="6904454" cy="1015663"/>
          </a:xfrm>
          <a:prstGeom prst="rect">
            <a:avLst/>
          </a:prstGeom>
          <a:noFill/>
          <a:ln w="9525">
            <a:noFill/>
          </a:ln>
        </p:spPr>
        <p:txBody>
          <a:bodyPr wrap="none" anchor="t">
            <a:spAutoFit/>
          </a:bodyPr>
          <a:lstStyle/>
          <a:p>
            <a:r>
              <a:rPr lang="en-US" altLang="zh-CN" sz="2400" b="1" dirty="0">
                <a:solidFill>
                  <a:schemeClr val="bg1"/>
                </a:solidFill>
                <a:latin typeface="微软雅黑" panose="020B0503020204020204" pitchFamily="34" charset="-122"/>
                <a:ea typeface="方正黑体简体" panose="03000509000000000000" pitchFamily="2" charset="-122"/>
                <a:cs typeface="微软雅黑" panose="020B0503020204020204" pitchFamily="34" charset="-122"/>
              </a:rPr>
              <a:t>Digital Training Of Competitive sports SaaS</a:t>
            </a:r>
          </a:p>
          <a:p>
            <a:r>
              <a:rPr lang="zh-CN" altLang="en-US" sz="3600" b="1" dirty="0">
                <a:solidFill>
                  <a:schemeClr val="bg1"/>
                </a:solidFill>
                <a:latin typeface="微软雅黑" panose="020B0503020204020204" pitchFamily="34" charset="-122"/>
                <a:ea typeface="方正黑体简体" panose="03000509000000000000" pitchFamily="2" charset="-122"/>
                <a:cs typeface="微软雅黑" panose="020B0503020204020204" pitchFamily="34" charset="-122"/>
              </a:rPr>
              <a:t>竞技体育训练</a:t>
            </a:r>
            <a:r>
              <a:rPr lang="en-US" altLang="zh-CN" sz="3600" b="1" dirty="0">
                <a:solidFill>
                  <a:schemeClr val="bg1"/>
                </a:solidFill>
                <a:latin typeface="微软雅黑" panose="020B0503020204020204" pitchFamily="34" charset="-122"/>
                <a:ea typeface="方正黑体简体" panose="03000509000000000000" pitchFamily="2" charset="-122"/>
                <a:cs typeface="微软雅黑" panose="020B0503020204020204" pitchFamily="34" charset="-122"/>
              </a:rPr>
              <a:t>AI</a:t>
            </a:r>
            <a:r>
              <a:rPr lang="zh-CN" altLang="en-US" sz="3600" b="1" dirty="0">
                <a:solidFill>
                  <a:schemeClr val="bg1"/>
                </a:solidFill>
                <a:latin typeface="微软雅黑" panose="020B0503020204020204" pitchFamily="34" charset="-122"/>
                <a:ea typeface="方正黑体简体" panose="03000509000000000000" pitchFamily="2" charset="-122"/>
                <a:cs typeface="微软雅黑" panose="020B0503020204020204" pitchFamily="34" charset="-122"/>
              </a:rPr>
              <a:t>数据分析系统</a:t>
            </a:r>
          </a:p>
        </p:txBody>
      </p:sp>
      <p:sp>
        <p:nvSpPr>
          <p:cNvPr id="11" name="平行四边形 10"/>
          <p:cNvSpPr/>
          <p:nvPr/>
        </p:nvSpPr>
        <p:spPr>
          <a:xfrm>
            <a:off x="6853555" y="4715510"/>
            <a:ext cx="6235065" cy="1244600"/>
          </a:xfrm>
          <a:prstGeom prst="parallelogram">
            <a:avLst>
              <a:gd name="adj" fmla="val 49489"/>
            </a:avLst>
          </a:prstGeom>
          <a:solidFill>
            <a:srgbClr val="2C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7067621" y="3654333"/>
            <a:ext cx="1285103" cy="1897317"/>
          </a:xfrm>
          <a:prstGeom prst="rtTriangle">
            <a:avLst/>
          </a:pr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层 1"/>
          <p:cNvPicPr>
            <a:picLocks noChangeAspect="1"/>
          </p:cNvPicPr>
          <p:nvPr/>
        </p:nvPicPr>
        <p:blipFill>
          <a:blip r:embed="rId6"/>
          <a:stretch>
            <a:fillRect/>
          </a:stretch>
        </p:blipFill>
        <p:spPr>
          <a:xfrm>
            <a:off x="8581390" y="4804410"/>
            <a:ext cx="3165475" cy="1063625"/>
          </a:xfrm>
          <a:prstGeom prst="rect">
            <a:avLst/>
          </a:prstGeom>
        </p:spPr>
      </p:pic>
    </p:spTree>
    <p:custDataLst>
      <p:tags r:id="rId1"/>
    </p:custDataLst>
    <p:extLst>
      <p:ext uri="{BB962C8B-B14F-4D97-AF65-F5344CB8AC3E}">
        <p14:creationId xmlns:p14="http://schemas.microsoft.com/office/powerpoint/2010/main" val="1104146371"/>
      </p:ext>
    </p:extLst>
  </p:cSld>
  <p:clrMapOvr>
    <a:masterClrMapping/>
  </p:clrMapOvr>
  <p:transition spd="slow" advClick="0" advTm="3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7200" y="209550"/>
            <a:ext cx="11277600" cy="781050"/>
          </a:xfrm>
          <a:prstGeom prst="rect">
            <a:avLst/>
          </a:prstGeom>
        </p:spPr>
      </p:pic>
      <p:sp>
        <p:nvSpPr>
          <p:cNvPr id="16386" name="文本占位符 6"/>
          <p:cNvSpPr>
            <a:spLocks noGrp="1" noChangeArrowheads="1"/>
          </p:cNvSpPr>
          <p:nvPr>
            <p:ph type="body" sz="quarter" idx="13"/>
          </p:nvPr>
        </p:nvSpPr>
        <p:spPr>
          <a:xfrm>
            <a:off x="2635885" y="549910"/>
            <a:ext cx="6270625" cy="645160"/>
          </a:xfrm>
        </p:spPr>
        <p:txBody>
          <a:bodyPr wrap="square"/>
          <a:lstStyle/>
          <a:p>
            <a:pPr fontAlgn="base">
              <a:spcBef>
                <a:spcPct val="0"/>
              </a:spcBef>
              <a:spcAft>
                <a:spcPct val="0"/>
              </a:spcAft>
            </a:pPr>
            <a:r>
              <a:rPr lang="zh-CN" altLang="en-US" sz="3600" dirty="0">
                <a:solidFill>
                  <a:srgbClr val="04908B"/>
                </a:solidFill>
                <a:latin typeface="Century Gothic" panose="020B0502020202020204" pitchFamily="34" charset="0"/>
                <a:ea typeface="方正黑体简体" panose="03000509000000000000" pitchFamily="2" charset="-122"/>
              </a:rPr>
              <a:t>基于数据驱动的竞技体育训练</a:t>
            </a:r>
          </a:p>
        </p:txBody>
      </p:sp>
      <p:cxnSp>
        <p:nvCxnSpPr>
          <p:cNvPr id="38" name="直接连接符 37"/>
          <p:cNvCxnSpPr/>
          <p:nvPr/>
        </p:nvCxnSpPr>
        <p:spPr>
          <a:xfrm>
            <a:off x="2279392" y="1443512"/>
            <a:ext cx="763196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804545" y="1485900"/>
            <a:ext cx="10582275" cy="5219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7200" y="209550"/>
            <a:ext cx="11277600" cy="781050"/>
          </a:xfrm>
          <a:prstGeom prst="rect">
            <a:avLst/>
          </a:prstGeom>
        </p:spPr>
      </p:pic>
      <p:sp>
        <p:nvSpPr>
          <p:cNvPr id="16386" name="文本占位符 6"/>
          <p:cNvSpPr>
            <a:spLocks noGrp="1" noChangeArrowheads="1"/>
          </p:cNvSpPr>
          <p:nvPr>
            <p:ph type="body" sz="quarter" idx="13"/>
          </p:nvPr>
        </p:nvSpPr>
        <p:spPr>
          <a:xfrm>
            <a:off x="3363277" y="298133"/>
            <a:ext cx="5465445" cy="521970"/>
          </a:xfrm>
        </p:spPr>
        <p:txBody>
          <a:bodyPr wrap="square"/>
          <a:lstStyle/>
          <a:p>
            <a:pPr fontAlgn="base">
              <a:spcBef>
                <a:spcPct val="0"/>
              </a:spcBef>
              <a:spcAft>
                <a:spcPct val="0"/>
              </a:spcAft>
            </a:pPr>
            <a:r>
              <a:rPr lang="zh-CN" altLang="en-US" dirty="0">
                <a:solidFill>
                  <a:srgbClr val="04908B"/>
                </a:solidFill>
                <a:latin typeface="Century Gothic" panose="020B0502020202020204" pitchFamily="34" charset="0"/>
                <a:ea typeface="方正黑体简体" panose="03000509000000000000" pitchFamily="2" charset="-122"/>
              </a:rPr>
              <a:t>数字化竞技实力平台解决方案</a:t>
            </a:r>
          </a:p>
        </p:txBody>
      </p:sp>
      <p:pic>
        <p:nvPicPr>
          <p:cNvPr id="6" name="图片 5"/>
          <p:cNvPicPr>
            <a:picLocks noChangeAspect="1"/>
          </p:cNvPicPr>
          <p:nvPr/>
        </p:nvPicPr>
        <p:blipFill>
          <a:blip r:embed="rId4"/>
          <a:stretch>
            <a:fillRect/>
          </a:stretch>
        </p:blipFill>
        <p:spPr>
          <a:xfrm>
            <a:off x="257175" y="908685"/>
            <a:ext cx="11820525" cy="55054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872577" y="434945"/>
            <a:ext cx="2646878"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竞技体育数据服务</a:t>
            </a:r>
          </a:p>
        </p:txBody>
      </p:sp>
      <p:sp>
        <p:nvSpPr>
          <p:cNvPr id="8" name="文本框 7">
            <a:extLst>
              <a:ext uri="{FF2B5EF4-FFF2-40B4-BE49-F238E27FC236}">
                <a16:creationId xmlns:a16="http://schemas.microsoft.com/office/drawing/2014/main" id="{4FE13E10-DB96-42C0-96B6-A43E5F911293}"/>
              </a:ext>
            </a:extLst>
          </p:cNvPr>
          <p:cNvSpPr txBox="1"/>
          <p:nvPr/>
        </p:nvSpPr>
        <p:spPr>
          <a:xfrm>
            <a:off x="2286000" y="1494345"/>
            <a:ext cx="8368956" cy="823944"/>
          </a:xfrm>
          <a:prstGeom prst="rect">
            <a:avLst/>
          </a:prstGeom>
          <a:noFill/>
        </p:spPr>
        <p:txBody>
          <a:bodyPr wrap="square">
            <a:spAutoFit/>
          </a:bodyPr>
          <a:lstStyle/>
          <a:p>
            <a:pPr algn="just">
              <a:lnSpc>
                <a:spcPct val="200000"/>
              </a:lnSpc>
            </a:pPr>
            <a:r>
              <a:rPr lang="zh-CN" altLang="en-US" sz="2800" b="1" dirty="0">
                <a:solidFill>
                  <a:schemeClr val="tx2"/>
                </a:solidFill>
                <a:latin typeface="华文中宋" panose="02010600040101010101" pitchFamily="2" charset="-122"/>
                <a:ea typeface="华文中宋" panose="02010600040101010101" pitchFamily="2" charset="-122"/>
              </a:rPr>
              <a:t>国内 </a:t>
            </a:r>
            <a:r>
              <a:rPr lang="zh-CN" altLang="en-US" sz="2800" b="1" dirty="0">
                <a:solidFill>
                  <a:srgbClr val="FF0000"/>
                </a:solidFill>
                <a:latin typeface="华文中宋" panose="02010600040101010101" pitchFamily="2" charset="-122"/>
                <a:ea typeface="华文中宋" panose="02010600040101010101" pitchFamily="2" charset="-122"/>
              </a:rPr>
              <a:t>第一</a:t>
            </a:r>
            <a:r>
              <a:rPr lang="zh-CN" altLang="en-US" sz="2800" b="1" dirty="0">
                <a:solidFill>
                  <a:schemeClr val="tx2"/>
                </a:solidFill>
                <a:latin typeface="华文中宋" panose="02010600040101010101" pitchFamily="2" charset="-122"/>
                <a:ea typeface="华文中宋" panose="02010600040101010101" pitchFamily="2" charset="-122"/>
              </a:rPr>
              <a:t> 全维度竞技运动员数字化训练分析平台 </a:t>
            </a:r>
          </a:p>
        </p:txBody>
      </p:sp>
      <p:pic>
        <p:nvPicPr>
          <p:cNvPr id="3" name="图片 2">
            <a:extLst>
              <a:ext uri="{FF2B5EF4-FFF2-40B4-BE49-F238E27FC236}">
                <a16:creationId xmlns:a16="http://schemas.microsoft.com/office/drawing/2014/main" id="{06840C14-640A-495B-BF58-257BD66AF6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4793" y="3498965"/>
            <a:ext cx="3773807" cy="2358629"/>
          </a:xfrm>
          <a:prstGeom prst="rect">
            <a:avLst/>
          </a:prstGeom>
        </p:spPr>
      </p:pic>
      <p:pic>
        <p:nvPicPr>
          <p:cNvPr id="5" name="图片 4">
            <a:extLst>
              <a:ext uri="{FF2B5EF4-FFF2-40B4-BE49-F238E27FC236}">
                <a16:creationId xmlns:a16="http://schemas.microsoft.com/office/drawing/2014/main" id="{0A6D753E-00BA-483F-9BA5-E489ADDD3D4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3418"/>
          <a:stretch/>
        </p:blipFill>
        <p:spPr>
          <a:xfrm>
            <a:off x="557905" y="3498964"/>
            <a:ext cx="3456190" cy="2358629"/>
          </a:xfrm>
          <a:prstGeom prst="rect">
            <a:avLst/>
          </a:prstGeom>
        </p:spPr>
      </p:pic>
      <p:pic>
        <p:nvPicPr>
          <p:cNvPr id="7" name="图片 6">
            <a:extLst>
              <a:ext uri="{FF2B5EF4-FFF2-40B4-BE49-F238E27FC236}">
                <a16:creationId xmlns:a16="http://schemas.microsoft.com/office/drawing/2014/main" id="{3BC2CCBF-FA63-4635-8AB4-14670F45F9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298" y="3498965"/>
            <a:ext cx="3773804" cy="2358628"/>
          </a:xfrm>
          <a:prstGeom prst="rect">
            <a:avLst/>
          </a:prstGeom>
        </p:spPr>
      </p:pic>
    </p:spTree>
    <p:custDataLst>
      <p:tags r:id="rId1"/>
    </p:custDataLst>
    <p:extLst>
      <p:ext uri="{BB962C8B-B14F-4D97-AF65-F5344CB8AC3E}">
        <p14:creationId xmlns:p14="http://schemas.microsoft.com/office/powerpoint/2010/main" val="9196005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718688" y="434945"/>
            <a:ext cx="2954656"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竞技体育数字化平台</a:t>
            </a:r>
          </a:p>
        </p:txBody>
      </p:sp>
      <p:pic>
        <p:nvPicPr>
          <p:cNvPr id="4" name="图片 3">
            <a:extLst>
              <a:ext uri="{FF2B5EF4-FFF2-40B4-BE49-F238E27FC236}">
                <a16:creationId xmlns:a16="http://schemas.microsoft.com/office/drawing/2014/main" id="{81DDE2AD-F8B5-A6A7-9C95-B460BEF26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266" y="2259739"/>
            <a:ext cx="10104967" cy="4559946"/>
          </a:xfrm>
          <a:prstGeom prst="rect">
            <a:avLst/>
          </a:prstGeom>
        </p:spPr>
      </p:pic>
      <p:sp>
        <p:nvSpPr>
          <p:cNvPr id="6" name="文本框 5">
            <a:extLst>
              <a:ext uri="{FF2B5EF4-FFF2-40B4-BE49-F238E27FC236}">
                <a16:creationId xmlns:a16="http://schemas.microsoft.com/office/drawing/2014/main" id="{34C85817-C077-A028-336A-C15D31E4ECE6}"/>
              </a:ext>
            </a:extLst>
          </p:cNvPr>
          <p:cNvSpPr txBox="1"/>
          <p:nvPr/>
        </p:nvSpPr>
        <p:spPr>
          <a:xfrm>
            <a:off x="1223434" y="899076"/>
            <a:ext cx="10270066" cy="810478"/>
          </a:xfrm>
          <a:prstGeom prst="rect">
            <a:avLst/>
          </a:prstGeom>
          <a:noFill/>
        </p:spPr>
        <p:txBody>
          <a:bodyPr wrap="square">
            <a:spAutoFit/>
          </a:bodyPr>
          <a:lstStyle/>
          <a:p>
            <a:pPr algn="just">
              <a:lnSpc>
                <a:spcPct val="200000"/>
              </a:lnSpc>
            </a:pPr>
            <a:r>
              <a:rPr lang="zh-CN" altLang="en-US" sz="2800" b="1" dirty="0">
                <a:solidFill>
                  <a:srgbClr val="C00000"/>
                </a:solidFill>
                <a:latin typeface="金山云技术体" pitchFamily="2" charset="-122"/>
                <a:ea typeface="金山云技术体" pitchFamily="2" charset="-122"/>
              </a:rPr>
              <a:t>竞技体育</a:t>
            </a:r>
            <a:r>
              <a:rPr lang="en-US" altLang="zh-CN" sz="2800" b="1" dirty="0">
                <a:solidFill>
                  <a:srgbClr val="C00000"/>
                </a:solidFill>
                <a:latin typeface="金山云技术体" pitchFamily="2" charset="-122"/>
                <a:ea typeface="金山云技术体" pitchFamily="2" charset="-122"/>
              </a:rPr>
              <a:t>AI</a:t>
            </a:r>
            <a:r>
              <a:rPr lang="zh-CN" altLang="en-US" sz="2800" b="1" dirty="0">
                <a:solidFill>
                  <a:srgbClr val="C00000"/>
                </a:solidFill>
                <a:latin typeface="金山云技术体" pitchFamily="2" charset="-122"/>
                <a:ea typeface="金山云技术体" pitchFamily="2" charset="-122"/>
              </a:rPr>
              <a:t>数字化深入应用，是科学训练、摘金夺银的必然发展趋势！</a:t>
            </a:r>
          </a:p>
        </p:txBody>
      </p:sp>
    </p:spTree>
    <p:custDataLst>
      <p:tags r:id="rId1"/>
    </p:custDataLst>
    <p:extLst>
      <p:ext uri="{BB962C8B-B14F-4D97-AF65-F5344CB8AC3E}">
        <p14:creationId xmlns:p14="http://schemas.microsoft.com/office/powerpoint/2010/main" val="39152423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1.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12.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13.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14.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15.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16.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7.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3.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4.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5.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6.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7.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8.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9.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heme/theme1.xml><?xml version="1.0" encoding="utf-8"?>
<a:theme xmlns:a="http://schemas.openxmlformats.org/drawingml/2006/main" name="包图主题2">
  <a:themeElements>
    <a:clrScheme name="自定义 102">
      <a:dk1>
        <a:sysClr val="windowText" lastClr="000000"/>
      </a:dk1>
      <a:lt1>
        <a:sysClr val="window" lastClr="FFFFFF"/>
      </a:lt1>
      <a:dk2>
        <a:srgbClr val="44546A"/>
      </a:dk2>
      <a:lt2>
        <a:srgbClr val="E7E6E6"/>
      </a:lt2>
      <a:accent1>
        <a:srgbClr val="298CC5"/>
      </a:accent1>
      <a:accent2>
        <a:srgbClr val="4C4676"/>
      </a:accent2>
      <a:accent3>
        <a:srgbClr val="298CC5"/>
      </a:accent3>
      <a:accent4>
        <a:srgbClr val="4C4676"/>
      </a:accent4>
      <a:accent5>
        <a:srgbClr val="298CC5"/>
      </a:accent5>
      <a:accent6>
        <a:srgbClr val="4C4676"/>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32986</TotalTime>
  <Words>2227</Words>
  <Application>Microsoft Office PowerPoint</Application>
  <PresentationFormat>宽屏</PresentationFormat>
  <Paragraphs>269</Paragraphs>
  <Slides>31</Slides>
  <Notes>27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华文中宋</vt:lpstr>
      <vt:lpstr>Arial</vt:lpstr>
      <vt:lpstr>字体圈欣意冠黑体</vt:lpstr>
      <vt:lpstr>方正黑体简体</vt:lpstr>
      <vt:lpstr>优设标题黑</vt:lpstr>
      <vt:lpstr>Wingdings</vt:lpstr>
      <vt:lpstr>Agency FB</vt:lpstr>
      <vt:lpstr>金山云技术体</vt:lpstr>
      <vt:lpstr>Century Gothic</vt:lpstr>
      <vt:lpstr>Times New Roman</vt:lpstr>
      <vt:lpstr>微软雅黑</vt:lpstr>
      <vt:lpstr>等线</vt:lpstr>
      <vt:lpstr>思源黑体 Normal</vt:lpstr>
      <vt:lpstr>阿里巴巴普惠体</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luke</dc:creator>
  <dc:description>http://www.ypppt.com/</dc:description>
  <cp:lastModifiedBy>凯 栾</cp:lastModifiedBy>
  <cp:revision>181</cp:revision>
  <dcterms:created xsi:type="dcterms:W3CDTF">2017-08-08T02:58:07Z</dcterms:created>
  <dcterms:modified xsi:type="dcterms:W3CDTF">2025-07-07T03:36:58Z</dcterms:modified>
</cp:coreProperties>
</file>